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1B8483F-640A-4CCC-8156-78AF30700E39}">
  <a:tblStyle styleId="{B1B8483F-640A-4CCC-8156-78AF30700E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3cb9c5d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3cb9c5d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a462d84fe_1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a462d84fe_1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a462d84fe_1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a462d84fe_1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a47d987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a47d987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a443e11f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a443e11f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a443e11f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a443e11f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a443e11f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a443e11f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a443e11f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a443e11f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443e11fb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a443e11fb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a443e11fb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a443e11fb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a443e11fb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a443e11fb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3cb9c5d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3cb9c5d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a443e11fb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a443e11fb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a443e11f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a443e11f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a443e11f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a443e11f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a443e11fb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a443e11fb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a443e11fb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a443e11fb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4926746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a4926746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a49267460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a49267460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a49267460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a49267460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a49267460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a49267460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a49267460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a49267460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3cb9c5d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3cb9c5d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a49267460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a49267460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a49267460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a49267460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a49267460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a49267460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a49267460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a49267460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a4a17bf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a4a17bf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a443e11fb_1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a443e11fb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a4926746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a4926746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443e11fb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a443e11fb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a4926746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a4926746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a49267460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a49267460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2d9a94a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2d9a94a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a4926746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a4926746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a49267460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a49267460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a4a64570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a4a64570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3e991e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3e991e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3e991e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3e991e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3e991e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3e991e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3e991e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3e991e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3e991e7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3e991e7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3e991e7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3e991e7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4a6457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4a6457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3e991e7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3e991e7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407c5d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407c5d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407c5d1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407c5d1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407c5d1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407c5d1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407c5d1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407c5d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407c5d1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a407c5d1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407c5d1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407c5d1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407c5d1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407c5d1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407c5d1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a407c5d1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407c5d1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407c5d1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2d9a94a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2d9a94a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407c5d1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407c5d1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407c5d1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a407c5d1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407c5d1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407c5d1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407c5d1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a407c5d1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a407c5d1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a407c5d1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407c5d1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a407c5d1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407c5d1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a407c5d1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407c5d1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a407c5d1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407c5d1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a407c5d1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407c5d1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a407c5d1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f52ad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f52ad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407c5d1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407c5d1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2f52ad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2f52ad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407c5d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407c5d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407c5d1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407c5d1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407c5d1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407c5d1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407c5d1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407c5d1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407c5d1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a407c5d1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407c5d1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a407c5d1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407c5d1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a407c5d1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a407c5d1f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a407c5d1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2f52adb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a2f52adb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407c5d1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a407c5d1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407c5d1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407c5d1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407c5d1f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a407c5d1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a407c5d1f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a407c5d1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462d84f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462d84f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462d84fe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a462d84fe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a462d84fe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a462d84fe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a2f52ad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a2f52ad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a3f8113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a3f8113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3f8113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a3f8113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2f52adb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2f52adb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a3f8113f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a3f8113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a3f8113f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a3f8113f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a3f8113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a3f8113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a3f8113f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a3f8113f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a4156d7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a4156d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a4156d7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a4156d7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4156d7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a4156d7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a4156d7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a4156d7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a4156d7e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a4156d7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a4156d7e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a4156d7e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3cb9c5d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3cb9c5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a4156d7e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a4156d7e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a4156d7e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a4156d7e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a4156d7e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a4156d7e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a4156d7e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a4156d7e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a4156d7e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a4156d7e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a4156d7e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a4156d7e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a4156d7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a4156d7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a2f52adb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a2f52adb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a462d84f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a462d84f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a462d84fe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a462d84fe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3cb9c5d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3cb9c5d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a462d84fe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a462d84fe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462d84f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a462d84f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a462d84fe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a462d84fe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a462d84fe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a462d84fe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a462d84fe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a462d84fe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462d84fe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a462d84f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a462d84fe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a462d84fe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a462d84fe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a462d84fe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a462d84fe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a462d84fe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a462d84fe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a462d84fe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3cb9c5d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3cb9c5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462d84fe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a462d84fe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a462d84fe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a462d84fe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a462d84fe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a462d84fe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a462d84fe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a462d84fe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462d84fe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a462d84fe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a462d84fe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a462d84fe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a462d84fe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a462d84fe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a462d84fe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a462d84fe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a462d84fe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a462d84fe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a462d84fe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a462d84fe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7.gif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2.gif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8.gif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Camada de aplicação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22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João Paulo</a:t>
            </a:r>
            <a:br>
              <a:rPr lang="pt-PT"/>
            </a:br>
            <a:r>
              <a:rPr lang="pt-PT"/>
              <a:t>Gabriel Haddad</a:t>
            </a:r>
            <a:br>
              <a:rPr lang="pt-PT"/>
            </a:br>
            <a:r>
              <a:rPr lang="pt-PT"/>
              <a:t>Dener Cirilo</a:t>
            </a:r>
            <a:br>
              <a:rPr lang="pt-PT"/>
            </a:br>
            <a:r>
              <a:rPr lang="pt-PT"/>
              <a:t>Almiro Aleixo</a:t>
            </a:r>
            <a:br>
              <a:rPr lang="pt-PT"/>
            </a:br>
            <a:r>
              <a:rPr lang="pt-PT"/>
              <a:t>Domitila Crispim</a:t>
            </a:r>
            <a:br>
              <a:rPr lang="pt-PT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Questões de projeto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3334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</a:t>
            </a:r>
            <a:r>
              <a:rPr lang="pt-PT"/>
              <a:t>SCE (Association Control Service Element)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Gerencia conexões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Mapeia de um para um entre as primitivas.</a:t>
            </a:r>
            <a:endParaRPr/>
          </a:p>
        </p:txBody>
      </p:sp>
      <p:graphicFrame>
        <p:nvGraphicFramePr>
          <p:cNvPr id="115" name="Google Shape;115;p22"/>
          <p:cNvGraphicFramePr/>
          <p:nvPr/>
        </p:nvGraphicFramePr>
        <p:xfrm>
          <a:off x="748275" y="268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{B1B8483F-640A-4CCC-8156-78AF30700E39}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/>
                        <a:t>Primitiva ACSE</a:t>
                      </a:r>
                      <a:endParaRPr b="1"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/>
                        <a:t>Descrição</a:t>
                      </a:r>
                      <a:endParaRPr b="1"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A-ASSOCIATE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Estabelece associação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A-RELEASE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Libera uma associação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A-ABORT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Encerramento iniciado pelo usuário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A-P-ABORT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>
                          <a:solidFill>
                            <a:schemeClr val="dk1"/>
                          </a:solidFill>
                        </a:rPr>
                        <a:t>Encerramento iniciado pelo fornecedor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2"/>
          <p:cNvSpPr txBox="1"/>
          <p:nvPr>
            <p:ph idx="1" type="body"/>
          </p:nvPr>
        </p:nvSpPr>
        <p:spPr>
          <a:xfrm>
            <a:off x="311700" y="532875"/>
            <a:ext cx="8520600" cy="28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Videotex é mais sofisticado serviço de duas vias usando linhas telefônicas.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Na verdade, o usuário doméstico registra em um grande sistema de compartilhamento de tempo operado pelo provedor do provedor de videotex.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75" y="2702974"/>
            <a:ext cx="5741223" cy="24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3"/>
          <p:cNvSpPr txBox="1"/>
          <p:nvPr/>
        </p:nvSpPr>
        <p:spPr>
          <a:xfrm>
            <a:off x="0" y="224400"/>
            <a:ext cx="8979000" cy="49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pt-PT" sz="2000">
                <a:solidFill>
                  <a:srgbClr val="434343"/>
                </a:solidFill>
              </a:rPr>
              <a:t>Terminal:</a:t>
            </a:r>
            <a:r>
              <a:rPr lang="pt-PT" sz="2000">
                <a:solidFill>
                  <a:srgbClr val="434343"/>
                </a:solidFill>
              </a:rPr>
              <a:t> teclado que gera um sinal de vídeo, que precisa de um visor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pt-PT" sz="2000">
                <a:solidFill>
                  <a:srgbClr val="434343"/>
                </a:solidFill>
              </a:rPr>
              <a:t>Videotex:</a:t>
            </a:r>
            <a:r>
              <a:rPr lang="pt-PT" sz="2000">
                <a:solidFill>
                  <a:srgbClr val="434343"/>
                </a:solidFill>
              </a:rPr>
              <a:t> Serviço interactivo no qual os utilizadores podem solicitar uma informação específica. 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1" lang="pt-PT" sz="2000">
                <a:solidFill>
                  <a:srgbClr val="434343"/>
                </a:solidFill>
              </a:rPr>
              <a:t>Largura de banda:</a:t>
            </a:r>
            <a:r>
              <a:rPr lang="pt-PT" sz="2000">
                <a:solidFill>
                  <a:srgbClr val="434343"/>
                </a:solidFill>
              </a:rPr>
              <a:t> Videotex </a:t>
            </a:r>
            <a:r>
              <a:rPr b="1" lang="pt-PT" sz="2000">
                <a:solidFill>
                  <a:srgbClr val="434343"/>
                </a:solidFill>
              </a:rPr>
              <a:t>&gt; </a:t>
            </a:r>
            <a:r>
              <a:rPr lang="pt-PT" sz="2000">
                <a:solidFill>
                  <a:srgbClr val="434343"/>
                </a:solidFill>
              </a:rPr>
              <a:t>Teletexto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pt-PT" sz="2000">
                <a:solidFill>
                  <a:srgbClr val="434343"/>
                </a:solidFill>
              </a:rPr>
              <a:t>No sistema </a:t>
            </a:r>
            <a:r>
              <a:rPr lang="pt-PT" sz="2000">
                <a:solidFill>
                  <a:srgbClr val="434343"/>
                </a:solidFill>
              </a:rPr>
              <a:t>alfa mosaico</a:t>
            </a:r>
            <a:r>
              <a:rPr lang="pt-PT" sz="2000">
                <a:solidFill>
                  <a:srgbClr val="434343"/>
                </a:solidFill>
              </a:rPr>
              <a:t>, a imagem de tela compõe-se de 24 linhas de 40 caracteres.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pt-PT" sz="2000">
                <a:solidFill>
                  <a:srgbClr val="434343"/>
                </a:solidFill>
              </a:rPr>
              <a:t>Cada caractere pode ser da tabela ASCII, um símbolo gráfico ou um mosaico (pequenas matrizes 3x2). 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pt-PT" sz="2000">
                <a:solidFill>
                  <a:srgbClr val="434343"/>
                </a:solidFill>
              </a:rPr>
              <a:t>O uso de mosaicos transforma a televisão em uma exibição de mapa de 72x80 bits.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4"/>
          <p:cNvSpPr txBox="1"/>
          <p:nvPr>
            <p:ph idx="1" type="body"/>
          </p:nvPr>
        </p:nvSpPr>
        <p:spPr>
          <a:xfrm>
            <a:off x="311700" y="344075"/>
            <a:ext cx="8520600" cy="46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Em um sistema </a:t>
            </a:r>
            <a:r>
              <a:rPr lang="pt-PT"/>
              <a:t>alfa geométrico</a:t>
            </a:r>
            <a:r>
              <a:rPr lang="pt-PT"/>
              <a:t> os gráficos são gerados enviando comandos de desenho (polilinha, elipses e assim por diante).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Este sistema tem bons resultados com modems lentos , mas necessita de mais hardware tornando-o caro.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Videotex tem dois públicos em potencial 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U</a:t>
            </a:r>
            <a:r>
              <a:rPr b="1" lang="pt-PT"/>
              <a:t>suários domésticos: </a:t>
            </a:r>
            <a:r>
              <a:rPr lang="pt-PT"/>
              <a:t>I</a:t>
            </a:r>
            <a:r>
              <a:rPr lang="pt-PT"/>
              <a:t>nteressados em informações como previsões do tempo ,  horário de ônibus , listas de filmes entre outros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U</a:t>
            </a:r>
            <a:r>
              <a:rPr b="1" lang="pt-PT"/>
              <a:t>suários corporativos: </a:t>
            </a:r>
            <a:r>
              <a:rPr lang="pt-PT"/>
              <a:t>Comunicação e negócios.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5"/>
          <p:cNvSpPr txBox="1"/>
          <p:nvPr>
            <p:ph type="title"/>
          </p:nvPr>
        </p:nvSpPr>
        <p:spPr>
          <a:xfrm>
            <a:off x="311700" y="21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9.6. Exemplos na Camada de Aplicação</a:t>
            </a:r>
            <a:endParaRPr/>
          </a:p>
        </p:txBody>
      </p:sp>
      <p:sp>
        <p:nvSpPr>
          <p:cNvPr id="664" name="Google Shape;664;p115"/>
          <p:cNvSpPr txBox="1"/>
          <p:nvPr>
            <p:ph idx="1" type="body"/>
          </p:nvPr>
        </p:nvSpPr>
        <p:spPr>
          <a:xfrm>
            <a:off x="311700" y="792025"/>
            <a:ext cx="8520600" cy="4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9.6.1. A camada de Aplicação em Redes </a:t>
            </a:r>
            <a:r>
              <a:rPr lang="pt-PT"/>
              <a:t>públicas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 ● Transferência, acesso e manipulação de arquivos (FTAM-OSI)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 Modelo é baseado na ideia de mapeamento da Área de armazenamento de arquivos virtual na Área de arquivos real através de software.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 Segue organização básica hierárquica, mas é possível especificar suas restrições que resultam em casos especiais. Por exemplo: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1)Arquivo desestruturado, do qual é manipulado como uma unidade, entretanto, não tem um banco de arquivos operando em sua subseção.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2)Arquivo sequencial, do qual as gravações poderiam ser acessadas pelos registros ou posições.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25" y="0"/>
            <a:ext cx="7557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7"/>
          <p:cNvSpPr txBox="1"/>
          <p:nvPr>
            <p:ph idx="1" type="body"/>
          </p:nvPr>
        </p:nvSpPr>
        <p:spPr>
          <a:xfrm>
            <a:off x="10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*Obs: Na maioria dos casos os regimes se encontram na ordem </a:t>
            </a:r>
            <a:r>
              <a:rPr lang="pt-PT"/>
              <a:t>contrária</a:t>
            </a:r>
            <a:r>
              <a:rPr lang="pt-PT"/>
              <a:t> do que foram inseridos, embora em certos casos de </a:t>
            </a:r>
            <a:r>
              <a:rPr lang="pt-PT"/>
              <a:t>emergência</a:t>
            </a:r>
            <a:r>
              <a:rPr lang="pt-PT"/>
              <a:t> seja </a:t>
            </a:r>
            <a:r>
              <a:rPr lang="pt-PT"/>
              <a:t>possível</a:t>
            </a:r>
            <a:r>
              <a:rPr lang="pt-PT"/>
              <a:t> salvar e abortar tudo de uma vez.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-A garantia da aplicação de ir e vir em fases de leitura, ou seja, de um F-CLOSE ao F-OPEN seguinte, sem que haja perigo de que estranhos intrometam ou tranquem o arquivo, se </a:t>
            </a:r>
            <a:r>
              <a:rPr lang="pt-PT"/>
              <a:t>dá</a:t>
            </a:r>
            <a:r>
              <a:rPr lang="pt-PT"/>
              <a:t> pelo fato de que </a:t>
            </a:r>
            <a:r>
              <a:rPr lang="pt-PT"/>
              <a:t>após</a:t>
            </a:r>
            <a:r>
              <a:rPr lang="pt-PT"/>
              <a:t> o </a:t>
            </a:r>
            <a:r>
              <a:rPr i="1" lang="pt-PT"/>
              <a:t>regime de seleção ser encerrado</a:t>
            </a:r>
            <a:r>
              <a:rPr lang="pt-PT"/>
              <a:t>, o bloqueio exclusivo é desfeito, mas o compartilhado ainda está em vigor, e assim o arquivo pode ser reaberto para leitura sem qualquer perigo de perda do bloqueio compartilhado.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8"/>
          <p:cNvSpPr/>
          <p:nvPr/>
        </p:nvSpPr>
        <p:spPr>
          <a:xfrm>
            <a:off x="1924350" y="1401575"/>
            <a:ext cx="724500" cy="30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18"/>
          <p:cNvSpPr/>
          <p:nvPr/>
        </p:nvSpPr>
        <p:spPr>
          <a:xfrm>
            <a:off x="4572000" y="1401575"/>
            <a:ext cx="724500" cy="30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18"/>
          <p:cNvSpPr txBox="1"/>
          <p:nvPr/>
        </p:nvSpPr>
        <p:spPr>
          <a:xfrm>
            <a:off x="356375" y="1347225"/>
            <a:ext cx="1473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F-INITIALIZE</a:t>
            </a:r>
            <a:endParaRPr/>
          </a:p>
        </p:txBody>
      </p:sp>
      <p:sp>
        <p:nvSpPr>
          <p:cNvPr id="682" name="Google Shape;682;p118"/>
          <p:cNvSpPr txBox="1"/>
          <p:nvPr/>
        </p:nvSpPr>
        <p:spPr>
          <a:xfrm>
            <a:off x="3017200" y="1347225"/>
            <a:ext cx="20952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A-ASSOCIAR</a:t>
            </a:r>
            <a:endParaRPr/>
          </a:p>
        </p:txBody>
      </p:sp>
      <p:sp>
        <p:nvSpPr>
          <p:cNvPr id="683" name="Google Shape;683;p118"/>
          <p:cNvSpPr txBox="1"/>
          <p:nvPr/>
        </p:nvSpPr>
        <p:spPr>
          <a:xfrm>
            <a:off x="5753975" y="1347225"/>
            <a:ext cx="23046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P-CONEXÃO</a:t>
            </a:r>
            <a:endParaRPr/>
          </a:p>
        </p:txBody>
      </p:sp>
      <p:sp>
        <p:nvSpPr>
          <p:cNvPr id="684" name="Google Shape;684;p118"/>
          <p:cNvSpPr/>
          <p:nvPr/>
        </p:nvSpPr>
        <p:spPr>
          <a:xfrm>
            <a:off x="6300225" y="1903125"/>
            <a:ext cx="351900" cy="55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18"/>
          <p:cNvSpPr txBox="1"/>
          <p:nvPr/>
        </p:nvSpPr>
        <p:spPr>
          <a:xfrm>
            <a:off x="5849000" y="2761900"/>
            <a:ext cx="19719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S-CONEXÃO</a:t>
            </a:r>
            <a:endParaRPr/>
          </a:p>
        </p:txBody>
      </p:sp>
      <p:sp>
        <p:nvSpPr>
          <p:cNvPr id="686" name="Google Shape;686;p118"/>
          <p:cNvSpPr/>
          <p:nvPr/>
        </p:nvSpPr>
        <p:spPr>
          <a:xfrm>
            <a:off x="4572000" y="2880550"/>
            <a:ext cx="797100" cy="308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18"/>
          <p:cNvSpPr/>
          <p:nvPr/>
        </p:nvSpPr>
        <p:spPr>
          <a:xfrm>
            <a:off x="1888050" y="2880550"/>
            <a:ext cx="797100" cy="308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18"/>
          <p:cNvSpPr txBox="1"/>
          <p:nvPr/>
        </p:nvSpPr>
        <p:spPr>
          <a:xfrm>
            <a:off x="3052775" y="2803400"/>
            <a:ext cx="1354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T-CONEXÃO</a:t>
            </a:r>
            <a:endParaRPr/>
          </a:p>
        </p:txBody>
      </p:sp>
      <p:sp>
        <p:nvSpPr>
          <p:cNvPr id="689" name="Google Shape;689;p118"/>
          <p:cNvSpPr txBox="1"/>
          <p:nvPr/>
        </p:nvSpPr>
        <p:spPr>
          <a:xfrm>
            <a:off x="237575" y="2794450"/>
            <a:ext cx="1473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N-CONEXÃO</a:t>
            </a:r>
            <a:endParaRPr/>
          </a:p>
        </p:txBody>
      </p:sp>
      <p:sp>
        <p:nvSpPr>
          <p:cNvPr id="690" name="Google Shape;690;p118"/>
          <p:cNvSpPr/>
          <p:nvPr/>
        </p:nvSpPr>
        <p:spPr>
          <a:xfrm>
            <a:off x="691425" y="3275350"/>
            <a:ext cx="351900" cy="55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18"/>
          <p:cNvSpPr txBox="1"/>
          <p:nvPr/>
        </p:nvSpPr>
        <p:spPr>
          <a:xfrm>
            <a:off x="296975" y="4066075"/>
            <a:ext cx="38013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Que por sua vez, faz o serviço.</a:t>
            </a:r>
            <a:endParaRPr b="1"/>
          </a:p>
        </p:txBody>
      </p:sp>
      <p:sp>
        <p:nvSpPr>
          <p:cNvPr id="692" name="Google Shape;692;p118"/>
          <p:cNvSpPr txBox="1"/>
          <p:nvPr/>
        </p:nvSpPr>
        <p:spPr>
          <a:xfrm>
            <a:off x="296975" y="380125"/>
            <a:ext cx="47277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/>
              <a:t>“Ordem” de conexão</a:t>
            </a:r>
            <a:endParaRPr sz="24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9"/>
          <p:cNvSpPr txBox="1"/>
          <p:nvPr>
            <p:ph idx="1" type="body"/>
          </p:nvPr>
        </p:nvSpPr>
        <p:spPr>
          <a:xfrm>
            <a:off x="311700" y="249450"/>
            <a:ext cx="8520600" cy="4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● Confiabilidade na </a:t>
            </a:r>
            <a:r>
              <a:rPr lang="pt-PT"/>
              <a:t>transferência</a:t>
            </a:r>
            <a:r>
              <a:rPr lang="pt-PT"/>
              <a:t> de arquivos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F-BEGIN-GROUP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F-END-GROUP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F-RECOVER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F-CHECK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F-RESTART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Quando se introduz o regime aberto, os parâmetros de F-OPEN podem especificar um serviço comum ou confiável. Se ocorrer uma queda quando o serviço comum é selecionado, </a:t>
            </a:r>
            <a:r>
              <a:rPr i="1" lang="pt-PT"/>
              <a:t>cabe ao usuário a recuperação</a:t>
            </a:r>
            <a:r>
              <a:rPr lang="pt-PT"/>
              <a:t>. Entretanto, se for escolhido o serviço confiável, </a:t>
            </a:r>
            <a:r>
              <a:rPr i="1" lang="pt-PT"/>
              <a:t>o sistema proporciona assistência considerável</a:t>
            </a:r>
            <a:r>
              <a:rPr lang="pt-PT"/>
              <a:t>.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0"/>
          <p:cNvSpPr txBox="1"/>
          <p:nvPr>
            <p:ph idx="1" type="body"/>
          </p:nvPr>
        </p:nvSpPr>
        <p:spPr>
          <a:xfrm>
            <a:off x="311700" y="296975"/>
            <a:ext cx="85206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● </a:t>
            </a:r>
            <a:r>
              <a:rPr lang="pt-PT"/>
              <a:t>O FTAM usa um esquema de proteção geral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20"/>
          <p:cNvSpPr/>
          <p:nvPr/>
        </p:nvSpPr>
        <p:spPr>
          <a:xfrm>
            <a:off x="1271000" y="938525"/>
            <a:ext cx="356400" cy="2019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20"/>
          <p:cNvSpPr txBox="1"/>
          <p:nvPr/>
        </p:nvSpPr>
        <p:spPr>
          <a:xfrm>
            <a:off x="1627400" y="825725"/>
            <a:ext cx="534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A</a:t>
            </a:r>
            <a:r>
              <a:rPr lang="pt-PT" sz="2000"/>
              <a:t>tributo de controle de acesso</a:t>
            </a:r>
            <a:endParaRPr sz="2000"/>
          </a:p>
        </p:txBody>
      </p:sp>
      <p:sp>
        <p:nvSpPr>
          <p:cNvPr id="705" name="Google Shape;705;p120"/>
          <p:cNvSpPr/>
          <p:nvPr/>
        </p:nvSpPr>
        <p:spPr>
          <a:xfrm>
            <a:off x="1817450" y="1253225"/>
            <a:ext cx="356400" cy="2019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20"/>
          <p:cNvSpPr txBox="1"/>
          <p:nvPr/>
        </p:nvSpPr>
        <p:spPr>
          <a:xfrm>
            <a:off x="2173850" y="1140425"/>
            <a:ext cx="3349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Li</a:t>
            </a:r>
            <a:r>
              <a:rPr lang="pt-PT" sz="2000"/>
              <a:t>stas arbitrárias </a:t>
            </a:r>
            <a:endParaRPr sz="2000"/>
          </a:p>
        </p:txBody>
      </p:sp>
      <p:sp>
        <p:nvSpPr>
          <p:cNvPr id="707" name="Google Shape;707;p120"/>
          <p:cNvSpPr txBox="1"/>
          <p:nvPr/>
        </p:nvSpPr>
        <p:spPr>
          <a:xfrm>
            <a:off x="2102575" y="1607525"/>
            <a:ext cx="44427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 sz="2000"/>
              <a:t>M</a:t>
            </a:r>
            <a:r>
              <a:rPr lang="pt-PT" sz="2000"/>
              <a:t>apa de bits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 sz="2000"/>
              <a:t>Uma chave de concorrência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 sz="2000"/>
              <a:t>Um identificador de usuário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 sz="2000"/>
              <a:t>Uma lista de senhas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 sz="2000"/>
              <a:t>Uma localização de usuário.</a:t>
            </a:r>
            <a:endParaRPr sz="2000"/>
          </a:p>
        </p:txBody>
      </p:sp>
      <p:sp>
        <p:nvSpPr>
          <p:cNvPr id="708" name="Google Shape;708;p120"/>
          <p:cNvSpPr txBox="1"/>
          <p:nvPr/>
        </p:nvSpPr>
        <p:spPr>
          <a:xfrm>
            <a:off x="311700" y="1705950"/>
            <a:ext cx="1722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ELEMENTOS: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21"/>
          <p:cNvSpPr txBox="1"/>
          <p:nvPr>
            <p:ph idx="1" type="body"/>
          </p:nvPr>
        </p:nvSpPr>
        <p:spPr>
          <a:xfrm>
            <a:off x="311700" y="356375"/>
            <a:ext cx="8520600" cy="42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● Quando um usuário seleciona um arquivo, o F-SELECT contém parâmetros que dizem quais as operações necessárias, qual a concorrência necessária e, opcionalmente, algumas senhas. O usuário e os identificadores de localização já são conhecidos desde F-INITIALIZE. Cada lista no atributo de controle é examinada por sua vez, para ver se garante permissão. A permissão pode ser garantida com base no identificador do usuário, na senha ou na localização (um desses em uma lista é o bastante).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Questões de projeto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832300" cy="3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pt-PT"/>
              <a:t>CCR (Commitment, Concurrency and Recovery)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Imune a falhas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Realização de ações por completo:Sucesso completo ou não faz absolutamente nada.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Fases:</a:t>
            </a:r>
            <a:endParaRPr/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Verifica se tarefa pode ser cumprida por todos os escravos.</a:t>
            </a:r>
            <a:endParaRPr/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Cumprir ou abortar.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2"/>
          <p:cNvSpPr txBox="1"/>
          <p:nvPr>
            <p:ph idx="1" type="body"/>
          </p:nvPr>
        </p:nvSpPr>
        <p:spPr>
          <a:xfrm>
            <a:off x="311700" y="249450"/>
            <a:ext cx="8520600" cy="4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● Tipos de bloqueios que os usuários deseja para cada operação: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0: Eu desejo um bloqueio compartilhado (para leitura).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1: Eu quero um bloqueio exclusivo (para escrita).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2: Eu não realizarei as operações,mas outros podem fazê-lo.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3: Ninguém pode realizar a operação.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● Implementação do FTAM: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-Devido sua alta complexidade, para evitar o aparecimento de muitos subconjuntos </a:t>
            </a:r>
            <a:r>
              <a:rPr lang="pt-PT"/>
              <a:t>incompatíveis</a:t>
            </a:r>
            <a:r>
              <a:rPr lang="pt-PT"/>
              <a:t> entre si, o padrão do FTAM dividiu os recursos em nove subconjuntos, um dos quais é obrigatório e oito são opcionais.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22"/>
          <p:cNvSpPr txBox="1"/>
          <p:nvPr/>
        </p:nvSpPr>
        <p:spPr>
          <a:xfrm>
            <a:off x="311700" y="4426300"/>
            <a:ext cx="3052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2000">
                <a:solidFill>
                  <a:schemeClr val="dk2"/>
                </a:solidFill>
              </a:rPr>
              <a:t>● Complexidade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2000">
                <a:solidFill>
                  <a:schemeClr val="dk2"/>
                </a:solidFill>
              </a:rPr>
              <a:t>● Correio eletrônico</a:t>
            </a:r>
            <a:endParaRPr/>
          </a:p>
        </p:txBody>
      </p:sp>
      <p:sp>
        <p:nvSpPr>
          <p:cNvPr id="725" name="Google Shape;725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-Sistema MOTIS, baseado no CCITT’s X.400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-MOTIS não usa endereçamento como name@domain. Portanto, utiliza o mesmo tipo de nome usado no serviço de diretório conceituados por O/R (Originator/Recipient).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-Reliable Transfer Service (RTS), serviço confiável para evitar perda de transferência.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25" y="0"/>
            <a:ext cx="4373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5"/>
          <p:cNvSpPr txBox="1"/>
          <p:nvPr>
            <p:ph idx="1" type="body"/>
          </p:nvPr>
        </p:nvSpPr>
        <p:spPr>
          <a:xfrm>
            <a:off x="311700" y="285100"/>
            <a:ext cx="8520600" cy="4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● Terminais virtuais: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 </a:t>
            </a:r>
            <a:r>
              <a:rPr lang="pt-PT"/>
              <a:t>VTS (Versitle terminal service)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 Suporta modo sincrono e assincrono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 Estrutura de dados compartilhada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Armazenamento de dados conceitual: array de caracteres com atributos visuais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Objeto de Controle : funções que não lidam com texto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Objeto Dispositivo : um para cada i/o ligado ao terminal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Comunicação Conceitual: lida com tokens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Objeto que lida com os parâmetros da comunicação 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6"/>
          <p:cNvSpPr txBox="1"/>
          <p:nvPr>
            <p:ph idx="1" type="body"/>
          </p:nvPr>
        </p:nvSpPr>
        <p:spPr>
          <a:xfrm>
            <a:off x="311700" y="237600"/>
            <a:ext cx="8520600" cy="4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● Serviço de Diretórios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Solicitação e fornecimento de serviços.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Mudanças da rede OSI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Isolar o </a:t>
            </a:r>
            <a:r>
              <a:rPr lang="pt-PT"/>
              <a:t>usuário</a:t>
            </a:r>
            <a:r>
              <a:rPr lang="pt-PT"/>
              <a:t> da rede.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● Operações que um AUD pode solicitar: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Conexão e Desconexão (Binding e Unbinding)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Operações de Leitura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Operações de Pesquisa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Operações de Modificação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-"/>
            </a:pPr>
            <a:r>
              <a:rPr lang="pt-PT"/>
              <a:t>Operação de Abandono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27"/>
          <p:cNvSpPr txBox="1"/>
          <p:nvPr>
            <p:ph type="title"/>
          </p:nvPr>
        </p:nvSpPr>
        <p:spPr>
          <a:xfrm>
            <a:off x="311700" y="96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2000">
                <a:solidFill>
                  <a:schemeClr val="dk2"/>
                </a:solidFill>
              </a:rPr>
              <a:t>● </a:t>
            </a:r>
            <a:r>
              <a:rPr lang="pt-PT" sz="2000">
                <a:solidFill>
                  <a:schemeClr val="dk2"/>
                </a:solidFill>
              </a:rPr>
              <a:t>Transferência</a:t>
            </a:r>
            <a:r>
              <a:rPr lang="pt-PT" sz="2000">
                <a:solidFill>
                  <a:schemeClr val="dk2"/>
                </a:solidFill>
              </a:rPr>
              <a:t> de arquivos:</a:t>
            </a:r>
            <a:endParaRPr/>
          </a:p>
        </p:txBody>
      </p:sp>
      <p:sp>
        <p:nvSpPr>
          <p:cNvPr id="746" name="Google Shape;746;p127"/>
          <p:cNvSpPr txBox="1"/>
          <p:nvPr>
            <p:ph idx="1" type="body"/>
          </p:nvPr>
        </p:nvSpPr>
        <p:spPr>
          <a:xfrm>
            <a:off x="311700" y="1592400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</a:t>
            </a:r>
            <a:r>
              <a:rPr lang="pt-PT"/>
              <a:t>Transfere de uma máquina a outra, sem armazenamento virtual, levando em conta o modelo/tipo da </a:t>
            </a:r>
            <a:r>
              <a:rPr lang="pt-PT"/>
              <a:t>máquina</a:t>
            </a:r>
            <a:r>
              <a:rPr lang="pt-PT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-Distingue arquivos.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-Modos de transferência: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1- Fluxo </a:t>
            </a:r>
            <a:r>
              <a:rPr lang="pt-PT"/>
              <a:t>contínuo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2- Modo blocado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3- Modo comprimido</a:t>
            </a:r>
            <a:endParaRPr/>
          </a:p>
        </p:txBody>
      </p:sp>
      <p:sp>
        <p:nvSpPr>
          <p:cNvPr id="747" name="Google Shape;747;p127"/>
          <p:cNvSpPr txBox="1"/>
          <p:nvPr/>
        </p:nvSpPr>
        <p:spPr>
          <a:xfrm>
            <a:off x="311700" y="278775"/>
            <a:ext cx="37773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/>
              <a:t>9.6.2. ARPANET</a:t>
            </a:r>
            <a:endParaRPr sz="24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8"/>
          <p:cNvSpPr txBox="1"/>
          <p:nvPr>
            <p:ph idx="1" type="body"/>
          </p:nvPr>
        </p:nvSpPr>
        <p:spPr>
          <a:xfrm>
            <a:off x="311700" y="296975"/>
            <a:ext cx="8520600" cy="4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Fluxo Contínuo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 Esse modo não é adequado quando se deseja transferir vários arquivos em uma mesma conexão de dados.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 Arquivos comuns.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 - Para contornar o problema descrito acima, pode-se alterar as portas usadas pelas conexões no fim de cada transferência ou transferir um arquivo apenas por sessão (Separar processos).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Modo Blocado</a:t>
            </a:r>
            <a:endParaRPr/>
          </a:p>
        </p:txBody>
      </p:sp>
      <p:sp>
        <p:nvSpPr>
          <p:cNvPr id="758" name="Google Shape;758;p12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 Cabeçalho constituído por contador e descritor.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175" y="1429275"/>
            <a:ext cx="424080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29"/>
          <p:cNvSpPr txBox="1"/>
          <p:nvPr/>
        </p:nvSpPr>
        <p:spPr>
          <a:xfrm>
            <a:off x="311700" y="2961675"/>
            <a:ext cx="53097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/>
              <a:t>- </a:t>
            </a:r>
            <a:r>
              <a:rPr lang="pt-PT" sz="2200"/>
              <a:t>Códigos do descritor: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/>
              <a:t>128 - EOR (end of record)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/>
              <a:t>64 -   EOF (end of file)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/>
              <a:t>32 -   Erros suspeitos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16 -   Marcador de recomeço</a:t>
            </a:r>
            <a:endParaRPr b="1"/>
          </a:p>
        </p:txBody>
      </p:sp>
      <p:sp>
        <p:nvSpPr>
          <p:cNvPr id="761" name="Google Shape;761;p129"/>
          <p:cNvSpPr txBox="1"/>
          <p:nvPr/>
        </p:nvSpPr>
        <p:spPr>
          <a:xfrm>
            <a:off x="311700" y="2259150"/>
            <a:ext cx="4240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- Arquivos paginados.</a:t>
            </a:r>
            <a:endParaRPr sz="20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0"/>
          <p:cNvSpPr txBox="1"/>
          <p:nvPr>
            <p:ph idx="1" type="body"/>
          </p:nvPr>
        </p:nvSpPr>
        <p:spPr>
          <a:xfrm>
            <a:off x="311700" y="415750"/>
            <a:ext cx="8520600" cy="4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Exemplo: para transmitir 6 bytes o FTP enviaria: 1 byte para o descritor com valor 16, 2 bytes para o contador com valor 6,</a:t>
            </a:r>
            <a:r>
              <a:rPr lang="pt-PT"/>
              <a:t> e</a:t>
            </a:r>
            <a:r>
              <a:rPr lang="pt-PT"/>
              <a:t> 6 bytes de dados.</a:t>
            </a:r>
            <a:endParaRPr/>
          </a:p>
        </p:txBody>
      </p:sp>
      <p:pic>
        <p:nvPicPr>
          <p:cNvPr id="767" name="Google Shape;76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900" y="1743075"/>
            <a:ext cx="5559250" cy="26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Modo Comprimido</a:t>
            </a:r>
            <a:endParaRPr/>
          </a:p>
        </p:txBody>
      </p:sp>
      <p:sp>
        <p:nvSpPr>
          <p:cNvPr id="773" name="Google Shape;773;p131"/>
          <p:cNvSpPr txBox="1"/>
          <p:nvPr>
            <p:ph idx="1" type="body"/>
          </p:nvPr>
        </p:nvSpPr>
        <p:spPr>
          <a:xfrm>
            <a:off x="311700" y="1377950"/>
            <a:ext cx="8520600" cy="20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 </a:t>
            </a:r>
            <a:r>
              <a:rPr lang="pt-PT"/>
              <a:t>Transmite uma seqüência de caracteres iguais repetidos.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 Arquivo baseado em registros.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- Envia três tipos de informações: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pt-PT"/>
              <a:t>CCR (Commitment, Concurrency and Recovery)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0" l="0" r="0" t="1777"/>
          <a:stretch/>
        </p:blipFill>
        <p:spPr>
          <a:xfrm>
            <a:off x="1240175" y="572700"/>
            <a:ext cx="6784549" cy="45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1- DADOS NORMAIS</a:t>
            </a:r>
            <a:endParaRPr/>
          </a:p>
        </p:txBody>
      </p:sp>
      <p:pic>
        <p:nvPicPr>
          <p:cNvPr id="779" name="Google Shape;77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350" y="1597775"/>
            <a:ext cx="6664000" cy="23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2- DADOS COMPRIMIDOS</a:t>
            </a:r>
            <a:endParaRPr/>
          </a:p>
        </p:txBody>
      </p:sp>
      <p:pic>
        <p:nvPicPr>
          <p:cNvPr id="785" name="Google Shape;78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600" y="1241400"/>
            <a:ext cx="6236350" cy="13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33"/>
          <p:cNvSpPr txBox="1"/>
          <p:nvPr/>
        </p:nvSpPr>
        <p:spPr>
          <a:xfrm>
            <a:off x="311700" y="2729600"/>
            <a:ext cx="31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 para caracteres de preenchimento:</a:t>
            </a:r>
            <a:endParaRPr/>
          </a:p>
        </p:txBody>
      </p:sp>
      <p:pic>
        <p:nvPicPr>
          <p:cNvPr id="787" name="Google Shape;787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600" y="3460150"/>
            <a:ext cx="623635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3- INFORMAÇÕES DE CONTROLE</a:t>
            </a:r>
            <a:endParaRPr/>
          </a:p>
        </p:txBody>
      </p:sp>
      <p:sp>
        <p:nvSpPr>
          <p:cNvPr id="793" name="Google Shape;793;p134"/>
          <p:cNvSpPr txBox="1"/>
          <p:nvPr>
            <p:ph idx="1" type="body"/>
          </p:nvPr>
        </p:nvSpPr>
        <p:spPr>
          <a:xfrm>
            <a:off x="311700" y="1152475"/>
            <a:ext cx="8520600" cy="18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● </a:t>
            </a:r>
            <a:r>
              <a:rPr lang="pt-PT"/>
              <a:t>As informações de controle estão representadas em formato de dois bytes. O primeiro estará zerado e o segundo será um descritor, com os mesmos códigos descritos no Modo de transferência Blocado.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35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● Correio eletrônico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/>
              <a:t>- </a:t>
            </a:r>
            <a:r>
              <a:rPr lang="pt-PT" sz="1800"/>
              <a:t>SMTP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/>
              <a:t>- Inicialmente apenas mensagens contendo texto ASCII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/>
              <a:t>- Não faz distinção de envelope e mensagem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/>
              <a:t>- Usa endereçamento da forma name@domain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● Terminais Virtuais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/>
              <a:t>- </a:t>
            </a:r>
            <a:r>
              <a:rPr lang="pt-PT" sz="1800"/>
              <a:t>TELNET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/>
              <a:t>- Modo de Rolagem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/>
              <a:t>- Sem conceito de estrutura de dados idêntica em ambos os lados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800"/>
              <a:t>- Conversão de caracteres para o padrão ASCII.</a:t>
            </a:r>
            <a:endParaRPr sz="18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81242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36"/>
          <p:cNvSpPr txBox="1"/>
          <p:nvPr/>
        </p:nvSpPr>
        <p:spPr>
          <a:xfrm>
            <a:off x="485700" y="3337800"/>
            <a:ext cx="81726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Possibilita a heterogeneidade entre sistemas e S.O.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TELNET define como os dados e sequências de comandos irão passar pela rede.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9.6.3. MAP e TOP</a:t>
            </a:r>
            <a:endParaRPr/>
          </a:p>
        </p:txBody>
      </p:sp>
      <p:sp>
        <p:nvSpPr>
          <p:cNvPr id="810" name="Google Shape;810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● Projeto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Arquitetura MAP na Camada de Aplicação: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1600"/>
              </a:spcAft>
              <a:buSzPts val="2000"/>
              <a:buChar char="-"/>
            </a:pPr>
            <a:r>
              <a:rPr lang="pt-PT"/>
              <a:t>Provê todos os serviços que estão disponíveis para o usuário final da rede. A especificação MAP prevê todos os serviços definidos pela ISO para este nível e adiciona serviços específicos para troca de mensagens em ambiente industrial onde deve existir um intenso controle nos processos executados em tempo real.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38"/>
          <p:cNvSpPr txBox="1"/>
          <p:nvPr>
            <p:ph idx="1" type="body"/>
          </p:nvPr>
        </p:nvSpPr>
        <p:spPr>
          <a:xfrm>
            <a:off x="311700" y="459600"/>
            <a:ext cx="8520600" cy="42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Visa a interconexão de múltiplas redes locais (terminais, recursos computacionais, dispositivos programáveis) bem como a conexão de redes de longa distância ou PBXs digitais.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39"/>
          <p:cNvSpPr txBox="1"/>
          <p:nvPr>
            <p:ph idx="1" type="body"/>
          </p:nvPr>
        </p:nvSpPr>
        <p:spPr>
          <a:xfrm>
            <a:off x="374700" y="273200"/>
            <a:ext cx="8457600" cy="10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600"/>
              </a:spcAft>
              <a:buSzPts val="2000"/>
              <a:buChar char="-"/>
            </a:pPr>
            <a:r>
              <a:rPr lang="pt-PT"/>
              <a:t>Apesar do MAP possuir vantagens, sua utilização não foi difundida nos meios comerciais. Os principais motivos foram:</a:t>
            </a:r>
            <a:endParaRPr/>
          </a:p>
        </p:txBody>
      </p:sp>
      <p:sp>
        <p:nvSpPr>
          <p:cNvPr id="821" name="Google Shape;821;p139"/>
          <p:cNvSpPr txBox="1"/>
          <p:nvPr/>
        </p:nvSpPr>
        <p:spPr>
          <a:xfrm>
            <a:off x="392000" y="1342300"/>
            <a:ext cx="84576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1- Esta especificação atende bem os requisitos de comunicação nos níveis superiores da hierarquia porém, por ser uma estrutura robusta, torna o tempo de resposta (200 a 400 ms) muito alto por se tratar de um ambiente industrial.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22" name="Google Shape;822;p139"/>
          <p:cNvSpPr txBox="1"/>
          <p:nvPr/>
        </p:nvSpPr>
        <p:spPr>
          <a:xfrm>
            <a:off x="392000" y="2957800"/>
            <a:ext cx="84402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2- Os níveis inferiores da hierarquia caracterizam-se pela existência de uma grande variedade e quantidade de equipamentos de controle, inviáveis de serem conectados pela arquitetura MAP pelo custo da interface entre eles.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0"/>
          <p:cNvSpPr txBox="1"/>
          <p:nvPr>
            <p:ph idx="1" type="body"/>
          </p:nvPr>
        </p:nvSpPr>
        <p:spPr>
          <a:xfrm>
            <a:off x="0" y="15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No ano de 1986, o projeto TOP (Technical and Office Protocol), voltado para a comunicação de dados no ambiente técnico-administrativo das empresas, foi incorporado ao MAP gerando o projeto MAP/TOP.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TOP suporta X.400 e MAP suporta Manufacturing Message Specification (MMS), que é pretendido para comunicação máquina-máquina.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PT"/>
              <a:t>MAP e TOP desenvolvidos para que programas rodem em máquinas diferentes.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9.6.4. USENET</a:t>
            </a:r>
            <a:endParaRPr/>
          </a:p>
        </p:txBody>
      </p:sp>
      <p:sp>
        <p:nvSpPr>
          <p:cNvPr id="833" name="Google Shape;833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 </a:t>
            </a:r>
            <a:r>
              <a:rPr lang="pt-PT"/>
              <a:t>”</a:t>
            </a:r>
            <a:r>
              <a:rPr lang="pt-PT"/>
              <a:t>Fórum</a:t>
            </a:r>
            <a:r>
              <a:rPr lang="pt-PT"/>
              <a:t> Global”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 Mecanismo de transporte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- Diferenças, não tem servidor central, semelhante às redes P2P atuais.</a:t>
            </a:r>
            <a:endParaRPr/>
          </a:p>
        </p:txBody>
      </p:sp>
      <p:sp>
        <p:nvSpPr>
          <p:cNvPr id="834" name="Google Shape;834;p141"/>
          <p:cNvSpPr/>
          <p:nvPr/>
        </p:nvSpPr>
        <p:spPr>
          <a:xfrm>
            <a:off x="311700" y="1591725"/>
            <a:ext cx="475200" cy="2139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41"/>
          <p:cNvSpPr txBox="1"/>
          <p:nvPr/>
        </p:nvSpPr>
        <p:spPr>
          <a:xfrm>
            <a:off x="879025" y="1490775"/>
            <a:ext cx="2197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00"/>
              <a:t>O que é?</a:t>
            </a:r>
            <a:endParaRPr b="1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Servidor de arquivos</a:t>
            </a:r>
            <a:r>
              <a:rPr b="1" lang="pt-PT"/>
              <a:t>:</a:t>
            </a:r>
            <a:r>
              <a:rPr lang="pt-PT"/>
              <a:t> não conhece a estrutura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pt-PT"/>
              <a:t>Estrutura de arquivos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pt-PT"/>
              <a:t>Atributo de arquivos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pt-PT"/>
              <a:t>Operações de arquivo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2"/>
          <p:cNvSpPr txBox="1"/>
          <p:nvPr>
            <p:ph idx="1" type="body"/>
          </p:nvPr>
        </p:nvSpPr>
        <p:spPr>
          <a:xfrm>
            <a:off x="311700" y="368250"/>
            <a:ext cx="85206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● Funcionamento da USENET</a:t>
            </a:r>
            <a:endParaRPr/>
          </a:p>
        </p:txBody>
      </p:sp>
      <p:pic>
        <p:nvPicPr>
          <p:cNvPr id="841" name="Google Shape;84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10350"/>
            <a:ext cx="6771375" cy="36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43"/>
          <p:cNvSpPr txBox="1"/>
          <p:nvPr>
            <p:ph idx="1" type="body"/>
          </p:nvPr>
        </p:nvSpPr>
        <p:spPr>
          <a:xfrm>
            <a:off x="311700" y="249450"/>
            <a:ext cx="8520600" cy="4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 </a:t>
            </a:r>
            <a:r>
              <a:rPr lang="pt-PT"/>
              <a:t>A Usenet foi projetada para uma época em que as comunicações por meio de rede eram mais lentas e normalmente em texto ASCII. Essas diferenças de rede apresentam seus próprios problemas e soluções.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 Atualmente, existe o Google Groups.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- Como trocar ou fazer download de arquivos binários da USENET?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- Servidores gratuitos de acesso a USENET, na maioria das vezes são de má qualidade.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Bibliografia</a:t>
            </a:r>
            <a:endParaRPr/>
          </a:p>
        </p:txBody>
      </p:sp>
      <p:sp>
        <p:nvSpPr>
          <p:cNvPr id="852" name="Google Shape;852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highlight>
                  <a:srgbClr val="FFFFFF"/>
                </a:highlight>
              </a:rPr>
              <a:t>Andrew S. Tanenbaum - "Computer Networks", 2nd edition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highlight>
                  <a:srgbClr val="FFFFFF"/>
                </a:highlight>
              </a:rPr>
              <a:t>Prentice-Hall, Inc. Upper Saddle River, NJ, USA, 1988,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>
                <a:highlight>
                  <a:srgbClr val="FFFFFF"/>
                </a:highlight>
              </a:rPr>
              <a:t>ISBN:0-13-162959-X .. Capítulo 9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b="1" lang="pt-PT"/>
              <a:t>Estrutura de arquivos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Não estruturado:</a:t>
            </a:r>
            <a:r>
              <a:rPr lang="pt-PT"/>
              <a:t> Arquivo inteiro ou massa não estruturada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pt-PT"/>
              <a:t>Funções:</a:t>
            </a:r>
            <a:r>
              <a:rPr lang="pt-PT"/>
              <a:t> Leitura e escrita do arquivo inteiro</a:t>
            </a:r>
            <a:endParaRPr/>
          </a:p>
        </p:txBody>
      </p:sp>
      <p:grpSp>
        <p:nvGrpSpPr>
          <p:cNvPr id="140" name="Google Shape;140;p26"/>
          <p:cNvGrpSpPr/>
          <p:nvPr/>
        </p:nvGrpSpPr>
        <p:grpSpPr>
          <a:xfrm>
            <a:off x="3476050" y="3386250"/>
            <a:ext cx="3142500" cy="699575"/>
            <a:chOff x="1898350" y="3270800"/>
            <a:chExt cx="3142500" cy="699575"/>
          </a:xfrm>
        </p:grpSpPr>
        <p:sp>
          <p:nvSpPr>
            <p:cNvPr id="141" name="Google Shape;141;p26"/>
            <p:cNvSpPr/>
            <p:nvPr/>
          </p:nvSpPr>
          <p:spPr>
            <a:xfrm>
              <a:off x="1898350" y="3270800"/>
              <a:ext cx="3142500" cy="333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 txBox="1"/>
            <p:nvPr/>
          </p:nvSpPr>
          <p:spPr>
            <a:xfrm>
              <a:off x="2446100" y="3636775"/>
              <a:ext cx="21678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/>
                <a:t>Arquivo não estruturado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b="1" lang="pt-PT"/>
              <a:t>Estrutura de arquivos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Sequência de registros:</a:t>
            </a:r>
            <a:r>
              <a:rPr lang="pt-PT"/>
              <a:t> Ordenado por registro, tamanho variável, registros podem ter chaves associados a eles. É possível endereçamento por chave/posição (suporte a registros individuais).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pt-PT"/>
              <a:t>Funções: </a:t>
            </a:r>
            <a:r>
              <a:rPr lang="pt-PT"/>
              <a:t>Estendê-los, alterações ou deletar.</a:t>
            </a:r>
            <a:endParaRPr/>
          </a:p>
        </p:txBody>
      </p:sp>
      <p:grpSp>
        <p:nvGrpSpPr>
          <p:cNvPr id="149" name="Google Shape;149;p27"/>
          <p:cNvGrpSpPr/>
          <p:nvPr/>
        </p:nvGrpSpPr>
        <p:grpSpPr>
          <a:xfrm>
            <a:off x="3065600" y="4232800"/>
            <a:ext cx="3737700" cy="699575"/>
            <a:chOff x="3065600" y="4232800"/>
            <a:chExt cx="3737700" cy="699575"/>
          </a:xfrm>
        </p:grpSpPr>
        <p:sp>
          <p:nvSpPr>
            <p:cNvPr id="150" name="Google Shape;150;p27"/>
            <p:cNvSpPr/>
            <p:nvPr/>
          </p:nvSpPr>
          <p:spPr>
            <a:xfrm>
              <a:off x="3065600" y="4232800"/>
              <a:ext cx="384900" cy="333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7"/>
            <p:cNvSpPr txBox="1"/>
            <p:nvPr/>
          </p:nvSpPr>
          <p:spPr>
            <a:xfrm>
              <a:off x="3613350" y="4598775"/>
              <a:ext cx="21678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/>
                <a:t>Sequência de registros</a:t>
              </a: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3903800" y="4232800"/>
              <a:ext cx="384900" cy="333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4742000" y="4232800"/>
              <a:ext cx="384900" cy="333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5580200" y="4232800"/>
              <a:ext cx="384900" cy="333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6418400" y="4232800"/>
              <a:ext cx="384900" cy="333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b="1" lang="pt-PT"/>
              <a:t>Estrutura de arquivos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Arquivo hierárquico:</a:t>
            </a:r>
            <a:r>
              <a:rPr lang="pt-PT"/>
              <a:t> Cada nó pode ter uma chave ou registro de dados. É conveniente a ordenação.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pt-PT"/>
              <a:t>Funções: </a:t>
            </a:r>
            <a:r>
              <a:rPr lang="pt-PT"/>
              <a:t>Leitura de arquivo inteiro se estiver ordenado em arquivo não rotulado, por posição tem alteração, delete.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3857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b="1" lang="pt-PT"/>
              <a:t>Estrutura de arquivos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Arquivo hierárquico: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22898" l="43687" r="8759" t="8585"/>
          <a:stretch/>
        </p:blipFill>
        <p:spPr>
          <a:xfrm>
            <a:off x="4643250" y="1225925"/>
            <a:ext cx="4348250" cy="351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2950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b="1" lang="pt-PT"/>
              <a:t>Atributo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Cada atributo deve ter um identificador e tamanho, para informar a quantidade de memória que ocupa.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350" y="912250"/>
            <a:ext cx="5009950" cy="423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3510600" cy="3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b="1" lang="pt-PT"/>
              <a:t>Atributos:</a:t>
            </a:r>
            <a:endParaRPr b="1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Ativo quando criado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Usuário pode mudar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Mantido pelo servidor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Sumário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9.1- Questões de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9.2- Transferência de arquivo, acesso e gerenciamento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9.3- Email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9.4- Terminais Virtuais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9.5- Outras aplicações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9.6- Exemplos na Camada de Aplicação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2950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b="1" lang="pt-PT"/>
              <a:t>Atributo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F</a:t>
            </a:r>
            <a:r>
              <a:rPr lang="pt-PT"/>
              <a:t>igura 9-5: Atributos do armazenamento de arquivos do OSI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O valor depende do servidor, da alteração do usuário e da criação do arquivo.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O servidor tem acesso a data, quem acessou e tamanho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Usuário o tem acesso ao controle do arquivo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Informações são passadas a criação do arquivo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O mapa de bits, está relacionado com a proteção do arquivo.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2950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Operações:</a:t>
            </a:r>
            <a:endParaRPr b="1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As Operações em arquivos podem ser aplicadas ao arquivo inteiro ou a registros, dependendo da estrutura de arquivo.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É </a:t>
            </a:r>
            <a:r>
              <a:rPr lang="pt-PT"/>
              <a:t>possível</a:t>
            </a:r>
            <a:r>
              <a:rPr lang="pt-PT"/>
              <a:t> também as </a:t>
            </a:r>
            <a:r>
              <a:rPr lang="pt-PT"/>
              <a:t>operações</a:t>
            </a:r>
            <a:r>
              <a:rPr lang="pt-PT"/>
              <a:t> de diretórios: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Criar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Eliminar </a:t>
            </a:r>
            <a:r>
              <a:rPr lang="pt-PT"/>
              <a:t>diretórios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M</a:t>
            </a:r>
            <a:r>
              <a:rPr lang="pt-PT"/>
              <a:t>over arquivos de um diretório para outro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2950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Operações:</a:t>
            </a:r>
            <a:endParaRPr b="1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Simples:</a:t>
            </a:r>
            <a:r>
              <a:rPr lang="pt-PT"/>
              <a:t> Considera todas máquinas seguras e dignas de confiança, e executa todos os pedidos que chegarem.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Computadores pessoais LAN é complicado.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Solução:</a:t>
            </a:r>
            <a:r>
              <a:rPr lang="pt-PT"/>
              <a:t> Incluir uma senha a cada transmissão, pelo uso de assinatura digital, através da camada de apresentação.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82950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Operações:</a:t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627" y="1017725"/>
            <a:ext cx="618517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52475"/>
            <a:ext cx="82950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Controle de concorrência</a:t>
            </a:r>
            <a:r>
              <a:rPr b="1" lang="pt-PT"/>
              <a:t>:</a:t>
            </a:r>
            <a:endParaRPr b="1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O servidor deve tratar problemas de concorrência para vários usuários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Exemplo:</a:t>
            </a:r>
            <a:endParaRPr b="1"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Quando um cliente A tentar abrir um arquivo X para escrita mas o cliente B também está fazendo escrita no arquivo X. O cliente B irá sobrepor as informações do cliente 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152475"/>
            <a:ext cx="82950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Controle de concorrência:</a:t>
            </a:r>
            <a:endParaRPr b="1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Bloqueio compartilhado:</a:t>
            </a:r>
            <a:r>
              <a:rPr lang="pt-PT"/>
              <a:t> Não há concorrência de leitura, mas um cliente solicita permissão de escrita. O servidor rejeita até que a leitura seja encerrada.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Bloqueio exclusivo:</a:t>
            </a:r>
            <a:r>
              <a:rPr lang="pt-PT"/>
              <a:t> Arquivo estiver desbloqueado, apenas um cliente acessa o arquivo para escrita.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52475"/>
            <a:ext cx="87372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Controle de concorrência:</a:t>
            </a:r>
            <a:endParaRPr b="1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Rejeição imediata:</a:t>
            </a:r>
            <a:r>
              <a:rPr lang="pt-PT"/>
              <a:t> Cancela todos os pedidos, e faz bloqueio exclusivo. Usado quando há intenso uso de leitura pelos clientes e é solicitado um bloqueio exclusivo no arquivo mas praticamente o pedido nunca será aceito.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Enfileiramento em fila:</a:t>
            </a:r>
            <a:r>
              <a:rPr lang="pt-PT"/>
              <a:t> Enfileirar pedidos de leitura e escrita. Após os leitores, os escritores (exclusivos) terão sua solicitação tratada.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Política do sistema de arquivo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152475"/>
            <a:ext cx="87372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Problemas de Bloqueio</a:t>
            </a:r>
            <a:r>
              <a:rPr b="1" lang="pt-PT"/>
              <a:t>:</a:t>
            </a:r>
            <a:endParaRPr b="1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B</a:t>
            </a:r>
            <a:r>
              <a:rPr b="1" lang="pt-PT"/>
              <a:t>loquear arquivo inteiro:</a:t>
            </a:r>
            <a:r>
              <a:rPr lang="pt-PT"/>
              <a:t> É possível bloquear arquivos inteiros, registros ou subárvores específicas do sistema de arquivos.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Pane em bloqueios:</a:t>
            </a:r>
            <a:r>
              <a:rPr lang="pt-PT"/>
              <a:t> Tratado interrompendo todos os bloqueios.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311700" y="1152475"/>
            <a:ext cx="87372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Transações</a:t>
            </a:r>
            <a:r>
              <a:rPr b="1" lang="pt-PT"/>
              <a:t>: </a:t>
            </a:r>
            <a:r>
              <a:rPr lang="pt-PT"/>
              <a:t>Ações atômicas , sem interferência de outros pedidos.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Abortar ou interromper:</a:t>
            </a:r>
            <a:r>
              <a:rPr lang="pt-PT"/>
              <a:t> Causará restauração do estado inicial antes da transação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Se dois clientes usarem o mesmo arquivo de transações simultâneas, o primeiro que encerra vence.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Observações: </a:t>
            </a:r>
            <a:r>
              <a:rPr lang="pt-PT"/>
              <a:t>Os arquivos são sempre imutáveis e nunca vão sofrer alterações, pois a cópia é trocada quando a transação foi bem sucedida.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311700" y="1152475"/>
            <a:ext cx="87372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Arquivos duplicados</a:t>
            </a:r>
            <a:r>
              <a:rPr b="1" lang="pt-PT"/>
              <a:t>: </a:t>
            </a:r>
            <a:r>
              <a:rPr lang="pt-PT"/>
              <a:t>Com u</a:t>
            </a:r>
            <a:r>
              <a:rPr lang="pt-PT"/>
              <a:t>m cliente e vários servidores.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Divide a carga de trabalho entre os servidores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P</a:t>
            </a:r>
            <a:r>
              <a:rPr lang="pt-PT"/>
              <a:t>ermitir acesso aos arquivos mesmo se um servidor estiver inativo.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Confiabilidade:</a:t>
            </a:r>
            <a:r>
              <a:rPr lang="pt-PT"/>
              <a:t> Backups independentes de cada arquivo.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Camada de aplicação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7° Camada do modelo OSI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Provém interface com os aplicativos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Camada de aplicações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Comunicação entre processos em computadores </a:t>
            </a:r>
            <a:r>
              <a:rPr lang="pt-PT"/>
              <a:t>distintos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Protocolos: TELNET, FTP, SMTP, HTTP,etc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56080" t="0"/>
          <a:stretch/>
        </p:blipFill>
        <p:spPr>
          <a:xfrm>
            <a:off x="6364522" y="0"/>
            <a:ext cx="27794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311700" y="1152475"/>
            <a:ext cx="87372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Arquivos duplicados: 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Uma cópia de arquivo em n servidores</a:t>
            </a:r>
            <a:r>
              <a:rPr lang="pt-PT"/>
              <a:t>: Simples controlar a leitura, mas quando há alteração, deve-se alterar os n servidores, sobre a alteração no arquivo.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Mestre-escravo: </a:t>
            </a:r>
            <a:r>
              <a:rPr lang="pt-PT"/>
              <a:t>Chamar um servidor de principal (mestre), onde são feitas as alterações nele e propagar para os n servidores restantes (escravos).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Simples mas se o mestre estiver indisponível, o sistema para.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54" name="Google Shape;254;p43"/>
          <p:cNvSpPr txBox="1"/>
          <p:nvPr>
            <p:ph idx="1" type="body"/>
          </p:nvPr>
        </p:nvSpPr>
        <p:spPr>
          <a:xfrm>
            <a:off x="311700" y="1152475"/>
            <a:ext cx="87372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M</a:t>
            </a:r>
            <a:r>
              <a:rPr b="1" lang="pt-PT"/>
              <a:t>étodo de votação: </a:t>
            </a:r>
            <a:r>
              <a:rPr lang="pt-PT"/>
              <a:t>eficaz quando tem muitos clientes ativos. 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○"/>
            </a:pPr>
            <a:r>
              <a:rPr lang="pt-PT"/>
              <a:t>Seja N, o n° de Servidores que contem as cópias de um arquivo.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para ler um arquivo quórum de leitura, Nl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para alterar um arquivo quorum de escrita, Nw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Nl+Nw &gt; N.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Em geral Nl &lt; Ng (leitura vai ser mais usada do que a escrita).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Existe uma melhoria chamado fantasma, que diminui a ociosidade nos servidores de escrita.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65" name="Google Shape;265;p45"/>
          <p:cNvSpPr txBox="1"/>
          <p:nvPr>
            <p:ph idx="1" type="body"/>
          </p:nvPr>
        </p:nvSpPr>
        <p:spPr>
          <a:xfrm>
            <a:off x="311700" y="1152475"/>
            <a:ext cx="87372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Questões de implementação: </a:t>
            </a:r>
            <a:r>
              <a:rPr lang="pt-PT"/>
              <a:t>Ac</a:t>
            </a:r>
            <a:r>
              <a:rPr lang="pt-PT"/>
              <a:t>esso ao disco e estrutura de dados no disco.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Implementação simples: </a:t>
            </a:r>
            <a:r>
              <a:rPr lang="pt-PT"/>
              <a:t>M</a:t>
            </a:r>
            <a:r>
              <a:rPr lang="pt-PT"/>
              <a:t>uito acesso ao disco por um pedido pode levar a deixar o servidor ocioso enquanto espera.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050" y="3010175"/>
            <a:ext cx="3502750" cy="21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72" name="Google Shape;272;p46"/>
          <p:cNvSpPr txBox="1"/>
          <p:nvPr>
            <p:ph idx="1" type="body"/>
          </p:nvPr>
        </p:nvSpPr>
        <p:spPr>
          <a:xfrm>
            <a:off x="311700" y="1152475"/>
            <a:ext cx="8737200" cy="3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Questões de implementação: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Implementação por tarefa: </a:t>
            </a:r>
            <a:r>
              <a:rPr lang="pt-PT"/>
              <a:t>Uma mensagem de solicitação é entregue ao núcleo.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O núcleo a aceita e a entrega a tarefa despachante.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É examinado e entregue a tarefa trabalhadora, é passado o ponteiro pois estão no mesmo espaço.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Executa-se uma tarefa por vez, se uma tarefa bloquear, outra tarefa pode entrar em execução, para evitar ócio de CPU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78" name="Google Shape;278;p47"/>
          <p:cNvSpPr txBox="1"/>
          <p:nvPr>
            <p:ph idx="1" type="body"/>
          </p:nvPr>
        </p:nvSpPr>
        <p:spPr>
          <a:xfrm>
            <a:off x="311700" y="1152450"/>
            <a:ext cx="8737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Questões de implementação: 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○"/>
            </a:pPr>
            <a:r>
              <a:rPr b="1" lang="pt-PT"/>
              <a:t>Implementação por tarefa: </a:t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19625"/>
            <a:ext cx="4572000" cy="332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311700" y="1152450"/>
            <a:ext cx="8737200" cy="3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Questões de implementação: 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○"/>
            </a:pPr>
            <a:r>
              <a:rPr b="1" lang="pt-PT"/>
              <a:t>Implementação baseada em Bloco:</a:t>
            </a:r>
            <a:r>
              <a:rPr b="1" lang="pt-PT"/>
              <a:t> </a:t>
            </a:r>
            <a:endParaRPr b="1"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O disco do Servidor é dividido em blocos:</a:t>
            </a:r>
            <a:endParaRPr/>
          </a:p>
          <a:p>
            <a:pPr indent="-355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10 000 bytes /200 de bytes, 50 blocos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Servidores baseado em bloco tentam manter os arquivos no mesmo cilindro, para evitar movimentação do braço do cilindro.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Mantém um cache de memória de buffers mais usados(MRU).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91" name="Google Shape;291;p49"/>
          <p:cNvSpPr txBox="1"/>
          <p:nvPr>
            <p:ph idx="1" type="body"/>
          </p:nvPr>
        </p:nvSpPr>
        <p:spPr>
          <a:xfrm>
            <a:off x="311700" y="1152450"/>
            <a:ext cx="8737200" cy="3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Questões de implementação: 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○"/>
            </a:pPr>
            <a:r>
              <a:rPr b="1" lang="pt-PT"/>
              <a:t>Amoeba</a:t>
            </a:r>
            <a:r>
              <a:rPr b="1" lang="pt-PT"/>
              <a:t>: </a:t>
            </a:r>
            <a:r>
              <a:rPr lang="pt-PT"/>
              <a:t>Armazena arquivos continuamente no disco ou no cache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pt-PT"/>
              <a:t>Transferência de arquivo entre o disco e a memória: </a:t>
            </a:r>
            <a:r>
              <a:rPr lang="pt-PT"/>
              <a:t> 1 I/O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Opera próximo da banda passante completa da LAN básica.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297" name="Google Shape;297;p50"/>
          <p:cNvSpPr txBox="1"/>
          <p:nvPr>
            <p:ph idx="1" type="body"/>
          </p:nvPr>
        </p:nvSpPr>
        <p:spPr>
          <a:xfrm>
            <a:off x="311700" y="1152450"/>
            <a:ext cx="8737200" cy="3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PT"/>
              <a:t>Questões de implementação: 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○"/>
            </a:pPr>
            <a:r>
              <a:rPr b="1" lang="pt-PT"/>
              <a:t>Servidor de arquivos sem estados</a:t>
            </a:r>
            <a:r>
              <a:rPr b="1" lang="pt-PT"/>
              <a:t>: </a:t>
            </a:r>
            <a:r>
              <a:rPr lang="pt-PT"/>
              <a:t>O arquivo não precisa ser aberto e nem fechado. Para ler e escrever em um arquivo, um cliente envia um pedido especificando o arquivo: 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■"/>
            </a:pPr>
            <a:r>
              <a:rPr lang="pt-PT"/>
              <a:t>Posição;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■"/>
            </a:pPr>
            <a:r>
              <a:rPr lang="pt-PT"/>
              <a:t>Chave do registro;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■"/>
            </a:pPr>
            <a:r>
              <a:rPr lang="pt-PT"/>
              <a:t>Quantidade a ser transferida.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303" name="Google Shape;303;p51"/>
          <p:cNvSpPr txBox="1"/>
          <p:nvPr>
            <p:ph idx="1" type="body"/>
          </p:nvPr>
        </p:nvSpPr>
        <p:spPr>
          <a:xfrm>
            <a:off x="311700" y="1152450"/>
            <a:ext cx="8737200" cy="3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Questões de implementação: </a:t>
            </a:r>
            <a:endParaRPr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○"/>
            </a:pPr>
            <a:r>
              <a:rPr b="1" lang="pt-PT"/>
              <a:t>Servidor com estados</a:t>
            </a:r>
            <a:r>
              <a:rPr b="1" lang="pt-PT"/>
              <a:t>: </a:t>
            </a:r>
            <a:r>
              <a:rPr lang="pt-PT"/>
              <a:t>O arquivo precisa ser aberto, o servidor precisa de entrada na tabela para o arquivo recém aberto.</a:t>
            </a:r>
            <a:endParaRPr/>
          </a:p>
          <a:p>
            <a:pPr indent="-355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O índice dessa entrada é retornado so cliente para uso em pedidos subsequentes.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Questões de projeto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33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Transferência de arquivos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Login remoto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Controle de acesso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Login, senha, etc.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Gerenciamento de acesso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Leitura, gravação, execução.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Acesso remoto à arquivo: </a:t>
            </a:r>
            <a:r>
              <a:rPr lang="pt-PT"/>
              <a:t>O </a:t>
            </a:r>
            <a:r>
              <a:rPr b="1" lang="pt-PT"/>
              <a:t>servidor</a:t>
            </a:r>
            <a:r>
              <a:rPr lang="pt-PT"/>
              <a:t> disponibiliza o arquivo para os </a:t>
            </a:r>
            <a:r>
              <a:rPr b="1" lang="pt-PT"/>
              <a:t>clientes</a:t>
            </a:r>
            <a:r>
              <a:rPr lang="pt-PT"/>
              <a:t>, que acessam sob permissões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700" y="1152475"/>
            <a:ext cx="2605500" cy="191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arquivo, acesso e gerenciamento</a:t>
            </a:r>
            <a:endParaRPr/>
          </a:p>
        </p:txBody>
      </p:sp>
      <p:sp>
        <p:nvSpPr>
          <p:cNvPr id="309" name="Google Shape;309;p52"/>
          <p:cNvSpPr txBox="1"/>
          <p:nvPr>
            <p:ph idx="1" type="body"/>
          </p:nvPr>
        </p:nvSpPr>
        <p:spPr>
          <a:xfrm>
            <a:off x="311700" y="1152450"/>
            <a:ext cx="87372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pt-PT"/>
              <a:t>Questões de implementação: </a:t>
            </a:r>
            <a:endParaRPr/>
          </a:p>
        </p:txBody>
      </p:sp>
      <p:graphicFrame>
        <p:nvGraphicFramePr>
          <p:cNvPr id="310" name="Google Shape;310;p52"/>
          <p:cNvGraphicFramePr/>
          <p:nvPr/>
        </p:nvGraphicFramePr>
        <p:xfrm>
          <a:off x="697250" y="165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{B1B8483F-640A-4CCC-8156-78AF30700E39}</a:tableStyleId>
              </a:tblPr>
              <a:tblGrid>
                <a:gridCol w="1296225"/>
                <a:gridCol w="3555275"/>
                <a:gridCol w="3440425"/>
              </a:tblGrid>
              <a:tr h="398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>
                          <a:solidFill>
                            <a:srgbClr val="38761D"/>
                          </a:solidFill>
                        </a:rPr>
                        <a:t>Vantagens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>
                          <a:solidFill>
                            <a:srgbClr val="FF0000"/>
                          </a:solidFill>
                        </a:rPr>
                        <a:t>Desvantagens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9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Com estados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Bloqueio de estados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Quedas no servidor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19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Acesso a arquivos bloqueados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Responsabilidade do cliente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92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Sem estados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Muito resistente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Difícil de ser implementado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2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Sem falhas em quedas de sistema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Semântica do sistema de arquivo complexa devido a </a:t>
                      </a:r>
                      <a:r>
                        <a:rPr lang="pt-PT"/>
                        <a:t>centralização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8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Fácil retorno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Não tem informação de estado para perder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9.3 - E-mail</a:t>
            </a:r>
            <a:endParaRPr/>
          </a:p>
        </p:txBody>
      </p:sp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270500" y="1159350"/>
            <a:ext cx="8520600" cy="3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Começo: transferência de arquivos com endereço do destino na 1ª linha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Inconveniente</a:t>
            </a:r>
            <a:r>
              <a:rPr lang="pt-PT"/>
              <a:t> para mandar mensagens para grupos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Sem estrutura padronizada e sem anexos (imagem, arquivo, etc).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Sender não sabe se a mensagem chegou ou não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Dificuldade em secretariar os emails em caso de folgas ou férias.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Interface pouco integrada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250" y="3695053"/>
            <a:ext cx="2767749" cy="144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Motis e X.400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4"/>
          <p:cNvSpPr txBox="1"/>
          <p:nvPr>
            <p:ph idx="1" type="body"/>
          </p:nvPr>
        </p:nvSpPr>
        <p:spPr>
          <a:xfrm>
            <a:off x="359750" y="1179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Preocupações com o sistema todo, da escrita da mensagem a exclusão do e-mail.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Possui as caraterísticas: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Composição: se preocupa com a produção do arquivo de mensagem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Transferência : deslocamento entre o destinatário e remetente, automático</a:t>
            </a:r>
            <a:endParaRPr/>
          </a:p>
        </p:txBody>
      </p:sp>
      <p:pic>
        <p:nvPicPr>
          <p:cNvPr id="324" name="Google Shape;3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375" y="3934875"/>
            <a:ext cx="1208624" cy="12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/>
          <p:nvPr>
            <p:ph idx="1" type="body"/>
          </p:nvPr>
        </p:nvSpPr>
        <p:spPr>
          <a:xfrm>
            <a:off x="311700" y="315900"/>
            <a:ext cx="85206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3.	Relatório: retorna o que aconteceu a mensagem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4.	Conversão: garante a possibilidade de mostrar o email nos diferentes dispositivos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5.	</a:t>
            </a:r>
            <a:r>
              <a:rPr lang="pt-PT"/>
              <a:t>Formataç</a:t>
            </a:r>
            <a:r>
              <a:rPr lang="pt-PT"/>
              <a:t>ão: como a mensagem é mostrada para o destinatário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6.  	Disposição: trata o que será feito com a mensagem logo em seguida</a:t>
            </a:r>
            <a:endParaRPr/>
          </a:p>
        </p:txBody>
      </p:sp>
      <p:pic>
        <p:nvPicPr>
          <p:cNvPr id="330" name="Google Shape;3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525" y="3383950"/>
            <a:ext cx="2783475" cy="18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Serviços extras: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caixas de emails secundárias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lista de distribuição de emails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cópias carbonadas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alteração de prioridade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encriptação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relatório de entrega ou não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encaminhamento	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Diferenciar envelope e conteúdo	</a:t>
            </a:r>
            <a:endParaRPr/>
          </a:p>
        </p:txBody>
      </p:sp>
      <p:pic>
        <p:nvPicPr>
          <p:cNvPr id="342" name="Google Shape;342;p57"/>
          <p:cNvPicPr preferRelativeResize="0"/>
          <p:nvPr/>
        </p:nvPicPr>
        <p:blipFill rotWithShape="1">
          <a:blip r:embed="rId3">
            <a:alphaModFix/>
          </a:blip>
          <a:srcRect b="18290" l="29472" r="30987" t="33577"/>
          <a:stretch/>
        </p:blipFill>
        <p:spPr>
          <a:xfrm>
            <a:off x="1620650" y="1152475"/>
            <a:ext cx="5328874" cy="364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Tipos de mensagem	</a:t>
            </a:r>
            <a:endParaRPr/>
          </a:p>
        </p:txBody>
      </p:sp>
      <p:sp>
        <p:nvSpPr>
          <p:cNvPr id="348" name="Google Shape;34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Mensagens de usuário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Respostas - relatam o que aconteceu às mensagens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Sondas - mensagens vazias ( testes de disponibilidade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Elementos do email</a:t>
            </a:r>
            <a:endParaRPr/>
          </a:p>
        </p:txBody>
      </p:sp>
      <p:sp>
        <p:nvSpPr>
          <p:cNvPr id="354" name="Google Shape;35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Agente de usuário : interface com o sistema de email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Agente de transferência de mensagem : funciona como o correio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Sistema de transferência de mensage : conjunto dos ATM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Interpersonal messaging (IPM) : protocolo usado para comunicação entre a</a:t>
            </a:r>
            <a:r>
              <a:rPr lang="pt-PT"/>
              <a:t>gentes de usuários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Guardador de mensagens : armazena as mensagens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0"/>
          <p:cNvPicPr preferRelativeResize="0"/>
          <p:nvPr/>
        </p:nvPicPr>
        <p:blipFill rotWithShape="1">
          <a:blip r:embed="rId3">
            <a:alphaModFix/>
          </a:blip>
          <a:srcRect b="31907" l="31767" r="32035" t="28038"/>
          <a:stretch/>
        </p:blipFill>
        <p:spPr>
          <a:xfrm>
            <a:off x="961675" y="324662"/>
            <a:ext cx="7220650" cy="449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Poderia ATM e AU na mesma máquina?</a:t>
            </a:r>
            <a:endParaRPr/>
          </a:p>
        </p:txBody>
      </p:sp>
      <p:sp>
        <p:nvSpPr>
          <p:cNvPr id="365" name="Google Shape;36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Problema: E se o usuário não estiver logado? Ou se a mensagem for muito grande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Solução : Criar uma área de armazenamento passa o ATM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Questões de projeto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33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Transferência de arquivos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Exemplo: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700" y="1152475"/>
            <a:ext cx="2605500" cy="191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379" y="1929904"/>
            <a:ext cx="2854450" cy="28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Agente de Usuário - funções:	</a:t>
            </a:r>
            <a:endParaRPr/>
          </a:p>
        </p:txBody>
      </p:sp>
      <p:sp>
        <p:nvSpPr>
          <p:cNvPr id="371" name="Google Shape;37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Comunicar com terminais de usuários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Entregar e receber mensagens do ATM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Gerenciar o armazenamento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Servir programas que compõem , enviam e recebem emails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Selecionar os campos exibidos ao usuário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Podem lidar com alto fluxo de mensagens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Protocolo focado nos cabeçalhos das mensagens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3"/>
          <p:cNvPicPr preferRelativeResize="0"/>
          <p:nvPr/>
        </p:nvPicPr>
        <p:blipFill rotWithShape="1">
          <a:blip r:embed="rId3">
            <a:alphaModFix/>
          </a:blip>
          <a:srcRect b="40453" l="36480" r="36483" t="17490"/>
          <a:stretch/>
        </p:blipFill>
        <p:spPr>
          <a:xfrm>
            <a:off x="1632875" y="0"/>
            <a:ext cx="58782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Conteúdo das mensagens</a:t>
            </a:r>
            <a:endParaRPr/>
          </a:p>
        </p:txBody>
      </p:sp>
      <p:pic>
        <p:nvPicPr>
          <p:cNvPr id="382" name="Google Shape;382;p64"/>
          <p:cNvPicPr preferRelativeResize="0"/>
          <p:nvPr/>
        </p:nvPicPr>
        <p:blipFill rotWithShape="1">
          <a:blip r:embed="rId3">
            <a:alphaModFix/>
          </a:blip>
          <a:srcRect b="23501" l="35748" r="37291" t="38047"/>
          <a:stretch/>
        </p:blipFill>
        <p:spPr>
          <a:xfrm>
            <a:off x="2000525" y="1017725"/>
            <a:ext cx="514294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Agente de transferência de mensagens </a:t>
            </a:r>
            <a:endParaRPr/>
          </a:p>
        </p:txBody>
      </p:sp>
      <p:sp>
        <p:nvSpPr>
          <p:cNvPr id="388" name="Google Shape;388;p65"/>
          <p:cNvSpPr txBox="1"/>
          <p:nvPr>
            <p:ph idx="1" type="body"/>
          </p:nvPr>
        </p:nvSpPr>
        <p:spPr>
          <a:xfrm>
            <a:off x="311700" y="1138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Retransmitir as mensagens de um remetente ao destinatário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Processo feito com FTAM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FTAM não é possível se o par está offline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Solução: Store-and-forward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Processamento</a:t>
            </a:r>
            <a:endParaRPr/>
          </a:p>
        </p:txBody>
      </p:sp>
      <p:sp>
        <p:nvSpPr>
          <p:cNvPr id="394" name="Google Shape;394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Verifica sintaxe, caso seja inválida é mandada de volta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Se for válida é tratada como se viesse de outro agente de transferência de mensagem, é identificada e temporizada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Se o é destino é o nó atual, é armazenada, senão é repassada para outro ATM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Poderá ser enviada uma mensagem de retorno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Serviço de operação remota</a:t>
            </a:r>
            <a:endParaRPr/>
          </a:p>
        </p:txBody>
      </p:sp>
      <p:sp>
        <p:nvSpPr>
          <p:cNvPr id="400" name="Google Shape;40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Invoca operações em outros computadores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Retorna os resultados delas assim como mensagens de erro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Rejeita operações remotas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Pode ser usado em operações de entrada entre ATMs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8"/>
          <p:cNvPicPr preferRelativeResize="0"/>
          <p:nvPr/>
        </p:nvPicPr>
        <p:blipFill rotWithShape="1">
          <a:blip r:embed="rId3">
            <a:alphaModFix/>
          </a:blip>
          <a:srcRect b="4296" l="18873" r="19386" t="4678"/>
          <a:stretch/>
        </p:blipFill>
        <p:spPr>
          <a:xfrm>
            <a:off x="1725650" y="240800"/>
            <a:ext cx="5645150" cy="468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Terminais virtuais</a:t>
            </a:r>
            <a:endParaRPr/>
          </a:p>
        </p:txBody>
      </p:sp>
      <p:sp>
        <p:nvSpPr>
          <p:cNvPr id="411" name="Google Shape;411;p69"/>
          <p:cNvSpPr txBox="1"/>
          <p:nvPr>
            <p:ph idx="1" type="body"/>
          </p:nvPr>
        </p:nvSpPr>
        <p:spPr>
          <a:xfrm>
            <a:off x="311700" y="1165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Terminais podem ser </a:t>
            </a:r>
            <a:r>
              <a:rPr lang="pt-PT"/>
              <a:t>distribuídos</a:t>
            </a:r>
            <a:r>
              <a:rPr lang="pt-PT"/>
              <a:t> em 3 classes: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Modo de Rolagem (Mais simples)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Modo de Página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Modo de Formulário (Mais sofisticado)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/>
          <p:nvPr>
            <p:ph type="title"/>
          </p:nvPr>
        </p:nvSpPr>
        <p:spPr>
          <a:xfrm>
            <a:off x="311700" y="45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9.4.1. Terminais de Modo de Rolagem</a:t>
            </a:r>
            <a:endParaRPr/>
          </a:p>
        </p:txBody>
      </p:sp>
      <p:sp>
        <p:nvSpPr>
          <p:cNvPr id="417" name="Google Shape;417;p70"/>
          <p:cNvSpPr txBox="1"/>
          <p:nvPr>
            <p:ph idx="1" type="body"/>
          </p:nvPr>
        </p:nvSpPr>
        <p:spPr>
          <a:xfrm>
            <a:off x="311700" y="1152475"/>
            <a:ext cx="8520600" cy="3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Não possuem um microprocessador integrado ou qualquer capacidade de edição local.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Quando uma tecla é apertada, o caractere correspondente é mandado para a linha (e possivelmente é mostrado na tela)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Quando um caractere chega pela linha, ele é mostrado na tela.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 medida que novas linhas são mostradas, as antigas são deslocadas para cima (scroll upward).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idx="1" type="body"/>
          </p:nvPr>
        </p:nvSpPr>
        <p:spPr>
          <a:xfrm>
            <a:off x="311700" y="321225"/>
            <a:ext cx="8520600" cy="47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Apesar de sua simplicidade, os terminais podem diferir bastante entre si, em questão de:</a:t>
            </a:r>
            <a:endParaRPr/>
          </a:p>
          <a:p>
            <a:pPr indent="-355600" lvl="1" marL="9144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Conjunto de caracteres;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Comprimento de linha;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Tabulação horizontal e vertical;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Alguns terminais também possuem problemas de sincronização (timing), tais como número de caracteres de preenchimento necessários em seguida a uma tabulação ou retorno de cursor.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Questões de projeto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33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E-mail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E-mail mostrou vantagens diante do telefone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Um dos participantes pode estar offline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Documento estruturado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Volume de dados: E-mail &gt; Comunicação entre processos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63" y="-1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>
            <p:ph idx="1" type="body"/>
          </p:nvPr>
        </p:nvSpPr>
        <p:spPr>
          <a:xfrm>
            <a:off x="311700" y="364050"/>
            <a:ext cx="8520600" cy="23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Por não terem nenhum poder de processamento, eles não podem se comunicar com a rede usando protocolos padrões de rede.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Para resolver isso, normalmente é usado uma “Caixa Preta” (“Black Box”) que fica entre a rede e o terminal, o PAD (Packet Assembler/Disassembler).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2"/>
          <p:cNvSpPr txBox="1"/>
          <p:nvPr/>
        </p:nvSpPr>
        <p:spPr>
          <a:xfrm>
            <a:off x="128475" y="2719650"/>
            <a:ext cx="70026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dk1"/>
                </a:solidFill>
              </a:rPr>
              <a:t>PAD - O Pacote Montador/Desmontador</a:t>
            </a:r>
            <a:endParaRPr/>
          </a:p>
        </p:txBody>
      </p:sp>
      <p:sp>
        <p:nvSpPr>
          <p:cNvPr id="429" name="Google Shape;429;p72"/>
          <p:cNvSpPr txBox="1"/>
          <p:nvPr/>
        </p:nvSpPr>
        <p:spPr>
          <a:xfrm>
            <a:off x="235550" y="3640475"/>
            <a:ext cx="87372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pt-PT" sz="2000">
                <a:solidFill>
                  <a:schemeClr val="dk2"/>
                </a:solidFill>
              </a:rPr>
              <a:t>O CCITT definiu interfaces padrão PAD.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pt-PT" sz="2000">
                <a:solidFill>
                  <a:schemeClr val="dk2"/>
                </a:solidFill>
              </a:rPr>
              <a:t>O PAD não é bem um terminal virtual, mas ele não se encaixa bem em nenhum outro lugar da hierarquia do modelo OSI.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73"/>
          <p:cNvSpPr txBox="1"/>
          <p:nvPr/>
        </p:nvSpPr>
        <p:spPr>
          <a:xfrm>
            <a:off x="321225" y="299800"/>
            <a:ext cx="8651400" cy="45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3"/>
          <p:cNvSpPr txBox="1"/>
          <p:nvPr>
            <p:ph idx="1" type="body"/>
          </p:nvPr>
        </p:nvSpPr>
        <p:spPr>
          <a:xfrm>
            <a:off x="311700" y="449875"/>
            <a:ext cx="85206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Inicialmente, quando o terminal estabelece contato com o PAD, um operador ou o computador acerta certos </a:t>
            </a:r>
            <a:r>
              <a:rPr lang="pt-PT"/>
              <a:t>parâmetros</a:t>
            </a:r>
            <a:r>
              <a:rPr lang="pt-PT"/>
              <a:t> de comunicação.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Os parâmetros são numerados e também seus valores de opção. Um exemplo de comando seria SET 1: 0 que significa fixar o parâmetro 1 com o valor 0.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4413"/>
            <a:ext cx="9143999" cy="293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8425"/>
            <a:ext cx="9143998" cy="371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6"/>
          <p:cNvSpPr txBox="1"/>
          <p:nvPr>
            <p:ph idx="1" type="body"/>
          </p:nvPr>
        </p:nvSpPr>
        <p:spPr>
          <a:xfrm>
            <a:off x="62725" y="235550"/>
            <a:ext cx="9081300" cy="4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Se o operador pode mudar </a:t>
            </a:r>
            <a:r>
              <a:rPr lang="pt-PT"/>
              <a:t>parâmetros</a:t>
            </a:r>
            <a:r>
              <a:rPr lang="pt-PT"/>
              <a:t> do PAD no meio da sessão.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É acertado de acordo com o tipo do terminal.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Pacote é enviado sempre que um caractere de controle for digitado.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Pacote é enviado quando nada é recebido em um intervalo de tempo.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Leitor de fita perfurada: se 1, PAD pode parar a fita para controlar o fluxo.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Usado para suprimir certos status reportados pelo PAD.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O que o PAD deve fazer quando é digitado um caractere de parada.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Se 1: Causa o </a:t>
            </a:r>
            <a:r>
              <a:rPr lang="pt-PT"/>
              <a:t>descarte</a:t>
            </a:r>
            <a:r>
              <a:rPr lang="pt-PT"/>
              <a:t> da </a:t>
            </a:r>
            <a:r>
              <a:rPr lang="pt-PT"/>
              <a:t>saída</a:t>
            </a:r>
            <a:r>
              <a:rPr lang="pt-PT"/>
              <a:t> se receber um caractere de parada.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PT"/>
              <a:t>Quantidade de caracteres de preenchimento.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 txBox="1"/>
          <p:nvPr>
            <p:ph idx="1" type="body"/>
          </p:nvPr>
        </p:nvSpPr>
        <p:spPr>
          <a:xfrm>
            <a:off x="311700" y="171325"/>
            <a:ext cx="8520600" cy="47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10. O tamanho da linha do terminal.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11. Velocidade do terminal.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12. Temporariamente desligar o PAD.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13 - 14. PAD adiciona caracteres de preenchimento, linha de alimentação.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15 - 18. Editar o texto escrito que ainda não foi enviado. Pode especificar quais caracteres vão deletar linhas, caracteres ou quaisquer que mostrem na tela.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8"/>
          <p:cNvSpPr txBox="1"/>
          <p:nvPr>
            <p:ph type="title"/>
          </p:nvPr>
        </p:nvSpPr>
        <p:spPr>
          <a:xfrm>
            <a:off x="311700" y="10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9.4.2. Terminais de Modo de Página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8"/>
          <p:cNvSpPr txBox="1"/>
          <p:nvPr>
            <p:ph idx="1" type="body"/>
          </p:nvPr>
        </p:nvSpPr>
        <p:spPr>
          <a:xfrm>
            <a:off x="311700" y="578200"/>
            <a:ext cx="8520600" cy="4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25 linhas de 80 caracteres cada.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Movimentação do cursor pela tela.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Possui os mesmos problemas do terminal de modo de rolagem:     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Tamanho da página, endereçamento do cursor, piscamento, vídeo reverso, cor e intensidades múltiplas.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Não existem 2 terminais com mesma </a:t>
            </a:r>
            <a:r>
              <a:rPr lang="pt-PT"/>
              <a:t>sequência</a:t>
            </a:r>
            <a:r>
              <a:rPr lang="pt-PT"/>
              <a:t> de escape para usar essas funcionalidades.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Dificulta escrever editores de tela ou outros softwares orientados a vídeo.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9"/>
          <p:cNvSpPr txBox="1"/>
          <p:nvPr>
            <p:ph idx="1" type="body"/>
          </p:nvPr>
        </p:nvSpPr>
        <p:spPr>
          <a:xfrm>
            <a:off x="311700" y="128475"/>
            <a:ext cx="8520600" cy="48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PT"/>
              <a:t>Solução: </a:t>
            </a:r>
            <a:r>
              <a:rPr lang="pt-PT"/>
              <a:t>Definir um terminal virtual que possui os comandos que a maioria dos terminais de modo de página tem.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Quando um editor inicia, ele pede o tipo do terminal e lê a entrada para o  terminal de uma base de dados chamado </a:t>
            </a:r>
            <a:r>
              <a:rPr b="1" lang="pt-PT"/>
              <a:t>termcap </a:t>
            </a:r>
            <a:r>
              <a:rPr lang="pt-PT"/>
              <a:t>(capacidades do terminal). Essa entrada determina a sequência de escape requerida para cada comando virtual.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Desde que o software se limite a transmitir comandos do terminal virtual, ele irá funcionar em qualquer terminal que tenha uma entrada termcap.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88" y="152400"/>
            <a:ext cx="7954022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1"/>
          <p:cNvSpPr txBox="1"/>
          <p:nvPr>
            <p:ph idx="1" type="body"/>
          </p:nvPr>
        </p:nvSpPr>
        <p:spPr>
          <a:xfrm>
            <a:off x="311700" y="770925"/>
            <a:ext cx="8520600" cy="4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Possui microprocessadores integrados.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 computador baixa um formulário para o terminal, com alguns campos sendo somente de leitura, contendo informações e outros que podem ser preenchidos pela entrada do teclado.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 microprocessador permite edição local, macros e outras funcionalidades.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Quando o formulário é preenchido, o microprocessador pode rodar uma verificação de sintaxe nele. Se estiver correto, a porção modificada pode ser enviada pela rede de volta para o computador.</a:t>
            </a:r>
            <a:endParaRPr/>
          </a:p>
        </p:txBody>
      </p:sp>
      <p:sp>
        <p:nvSpPr>
          <p:cNvPr id="478" name="Google Shape;478;p81"/>
          <p:cNvSpPr txBox="1"/>
          <p:nvPr>
            <p:ph type="title"/>
          </p:nvPr>
        </p:nvSpPr>
        <p:spPr>
          <a:xfrm>
            <a:off x="311700" y="10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9.4.2. Terminais de Modo de Formulário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Questões de projeto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024975"/>
            <a:ext cx="8333400" cy="3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Terminais virtuais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Cada fabricante possuía um tipo de sequências de escape</a:t>
            </a:r>
            <a:endParaRPr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Representação de caracteres de controle</a:t>
            </a:r>
            <a:endParaRPr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Necessidade de adaptação de código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Empresas aéreas compravam máquinas do mesmo fabricante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PT"/>
              <a:t>OSI: </a:t>
            </a:r>
            <a:r>
              <a:rPr lang="pt-PT"/>
              <a:t>definiu uma estrutura de dados abstrata</a:t>
            </a:r>
            <a:endParaRPr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Manipulada pelo teclado e computador refletida no monitor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Representa o estado obtido do terminal real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/>
          <p:nvPr>
            <p:ph idx="1" type="body"/>
          </p:nvPr>
        </p:nvSpPr>
        <p:spPr>
          <a:xfrm>
            <a:off x="311700" y="171325"/>
            <a:ext cx="8520600" cy="47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Pode possuir um modelo que consiste de estrutura de dados compartilhada. O terminal virtual guarda internamente uma representação abstrata da imagem mostrada, que pode ser lida e atualizada pelo </a:t>
            </a:r>
            <a:r>
              <a:rPr lang="pt-PT"/>
              <a:t>usuário</a:t>
            </a:r>
            <a:r>
              <a:rPr lang="pt-PT"/>
              <a:t> do terminal ou a aplicação.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Esse modelo tem 2 variações: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Síncrono;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Assíncrono</a:t>
            </a:r>
            <a:r>
              <a:rPr lang="pt-P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Síncrono</a:t>
            </a:r>
            <a:endParaRPr/>
          </a:p>
        </p:txBody>
      </p:sp>
      <p:pic>
        <p:nvPicPr>
          <p:cNvPr id="489" name="Google Shape;48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00" y="445025"/>
            <a:ext cx="8728387" cy="24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3"/>
          <p:cNvSpPr txBox="1"/>
          <p:nvPr>
            <p:ph idx="1" type="body"/>
          </p:nvPr>
        </p:nvSpPr>
        <p:spPr>
          <a:xfrm>
            <a:off x="4806075" y="2941025"/>
            <a:ext cx="4130100" cy="23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O microprocessador envia os comandos do terminal virtual para o “host” pela rede usando o protocolo do terminal virtual(2).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A</a:t>
            </a:r>
            <a:r>
              <a:rPr lang="pt-PT" sz="1500">
                <a:solidFill>
                  <a:schemeClr val="dk1"/>
                </a:solidFill>
              </a:rPr>
              <a:t> cópia remota sincroniza com a local. A aplicação lê a estrutura de dados usando comandos apropriados (3). Aplicação pode modificar sua estrutura de dados e mostrar na tela (4,5,6).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91" name="Google Shape;491;p83"/>
          <p:cNvSpPr txBox="1"/>
          <p:nvPr>
            <p:ph idx="2" type="body"/>
          </p:nvPr>
        </p:nvSpPr>
        <p:spPr>
          <a:xfrm>
            <a:off x="207800" y="2941025"/>
            <a:ext cx="4205700" cy="23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Há uma estrutura abstrata representando a imagem da tela. E duas cópias dela são mantidas, uma pelo software do terminal virtual rodando no seu microprocessador e a outra no host.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PT" sz="1500">
                <a:solidFill>
                  <a:schemeClr val="dk1"/>
                </a:solidFill>
              </a:rPr>
              <a:t>O usuário do terminal pode modificar a cópia local através do teclado (1).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92" name="Google Shape;492;p8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</a:t>
            </a:r>
            <a:r>
              <a:rPr lang="pt-PT"/>
              <a:t>íncrono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4"/>
          <p:cNvSpPr txBox="1"/>
          <p:nvPr>
            <p:ph idx="1" type="body"/>
          </p:nvPr>
        </p:nvSpPr>
        <p:spPr>
          <a:xfrm>
            <a:off x="311700" y="171325"/>
            <a:ext cx="8520600" cy="4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Para que os dois lados não tentem modificar ao mesmo tempo a estrutura de dados, um “token” é usado para controlar o acesso para atualização.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 computador ou o terminal podem ter o “token” e quem o tem pode atualizar a estrutura de dados.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 “token” pode ser passado de um lado para o outro, como o “token” na camada de sessão, mas ele não tem relação com aquele “token”.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 </a:t>
            </a:r>
            <a:r>
              <a:rPr lang="pt-PT"/>
              <a:t>usuário</a:t>
            </a:r>
            <a:r>
              <a:rPr lang="pt-PT"/>
              <a:t> do terminal só pode escrever se o microprocessador tiver o “token”. (Ou pode guardar a entrada no buffer e retirar quando tiver o “token”).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Assíncrono</a:t>
            </a:r>
            <a:endParaRPr/>
          </a:p>
        </p:txBody>
      </p:sp>
      <p:sp>
        <p:nvSpPr>
          <p:cNvPr id="503" name="Google Shape;503;p85"/>
          <p:cNvSpPr txBox="1"/>
          <p:nvPr>
            <p:ph idx="1" type="body"/>
          </p:nvPr>
        </p:nvSpPr>
        <p:spPr>
          <a:xfrm>
            <a:off x="0" y="2964650"/>
            <a:ext cx="9144000" cy="21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Cada extremidade da conexão tem uma estrutura de dados para entrada e um para </a:t>
            </a:r>
            <a:r>
              <a:rPr lang="pt-PT" sz="1600"/>
              <a:t>saída</a:t>
            </a:r>
            <a:r>
              <a:rPr lang="pt-PT" sz="1600"/>
              <a:t>. Mudando sua estrutura de dados de </a:t>
            </a:r>
            <a:r>
              <a:rPr lang="pt-PT" sz="1600"/>
              <a:t>saída</a:t>
            </a:r>
            <a:r>
              <a:rPr lang="pt-PT" sz="1600"/>
              <a:t>, afeta a de entrada do seu parceiro.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Cada </a:t>
            </a:r>
            <a:r>
              <a:rPr lang="pt-PT" sz="1600"/>
              <a:t>cópia</a:t>
            </a:r>
            <a:r>
              <a:rPr lang="pt-PT" sz="1600"/>
              <a:t> da estrutura de dados tem só um leitor e um escritor, então escritas </a:t>
            </a:r>
            <a:r>
              <a:rPr lang="pt-PT" sz="1600"/>
              <a:t>simultâneas</a:t>
            </a:r>
            <a:r>
              <a:rPr lang="pt-PT" sz="1600"/>
              <a:t> não acontecem. Isso causa uma maior complexidade e maior espaço de armazenamento, mas não precisa mais de “tokens”.</a:t>
            </a:r>
            <a:endParaRPr sz="1600"/>
          </a:p>
        </p:txBody>
      </p:sp>
      <p:pic>
        <p:nvPicPr>
          <p:cNvPr id="504" name="Google Shape;50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125"/>
            <a:ext cx="9143998" cy="2472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6"/>
          <p:cNvSpPr txBox="1"/>
          <p:nvPr>
            <p:ph idx="1" type="body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 estrutura de dados é um “array” de caracteres representando o conteúdo da tela. Podendo ser unidimensional, bidimensional ou tridimensional.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Cada elemento do “Array” tem uma coordenada única (x, y, z) e contém apenas uma letra do alfabeto.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 coordenada é uma posição da tela e é indicada por um cursor na tela.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197" cy="371459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7"/>
          <p:cNvSpPr txBox="1"/>
          <p:nvPr/>
        </p:nvSpPr>
        <p:spPr>
          <a:xfrm>
            <a:off x="385500" y="3954300"/>
            <a:ext cx="83730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Operações </a:t>
            </a:r>
            <a:r>
              <a:rPr lang="pt-PT" sz="1800"/>
              <a:t>básicas </a:t>
            </a:r>
            <a:r>
              <a:rPr lang="pt-PT" sz="1800"/>
              <a:t> no “array” do terminal virtual: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PT" sz="1800"/>
              <a:t>Mover o cursor</a:t>
            </a:r>
            <a:r>
              <a:rPr lang="pt-PT" sz="1800"/>
              <a:t>, </a:t>
            </a:r>
            <a:r>
              <a:rPr lang="pt-PT" sz="1800"/>
              <a:t>entrada de texto no “array”, manipular atributos e apagar texto.</a:t>
            </a:r>
            <a:endParaRPr sz="1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8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Operações de endereçamento causam um novo caractere ser definido como o corrente, mas não muda o “array”.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Uma operação de texto é suficiente, coloca-se um novo caractere no “array”, começando na posição atual e avança o cursor para a primeira posição a frente.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Vários comandos para apagar texto, linha, página ou várias páginas. Apagar caracteres faz com que eles apareçam como um espaço em branco.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 operação de rolar a tela (scrolling) é a mais </a:t>
            </a:r>
            <a:r>
              <a:rPr lang="pt-PT"/>
              <a:t>difícil</a:t>
            </a:r>
            <a:r>
              <a:rPr lang="pt-PT"/>
              <a:t>, requer uma </a:t>
            </a:r>
            <a:r>
              <a:rPr lang="pt-PT"/>
              <a:t>cópia</a:t>
            </a:r>
            <a:r>
              <a:rPr lang="pt-PT"/>
              <a:t> do sub-”array”, quase do tamanho da tela.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Outras aplicações</a:t>
            </a:r>
            <a:endParaRPr/>
          </a:p>
        </p:txBody>
      </p:sp>
      <p:sp>
        <p:nvSpPr>
          <p:cNvPr id="526" name="Google Shape;52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rgbClr val="000000"/>
                </a:solidFill>
              </a:rPr>
              <a:t>Directory Service (Diretório Serviços)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Serviços, SAP's, e outras entidades endereçáveis ​​encontradas na rede de </a:t>
            </a:r>
            <a:r>
              <a:rPr lang="pt-PT"/>
              <a:t>telecomunicações sempre têm identificadores numéricos longos para garantir que sejam inequívocos(garantir que não seja ambíguo).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Como as pessoas tendem a esquecê-las, as listas telefônicas e os serviços de diretório recebem nomes de mapas em números.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0"/>
          <p:cNvSpPr txBox="1"/>
          <p:nvPr>
            <p:ph idx="1" type="body"/>
          </p:nvPr>
        </p:nvSpPr>
        <p:spPr>
          <a:xfrm>
            <a:off x="311700" y="523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</a:t>
            </a:r>
            <a:r>
              <a:rPr lang="pt-PT"/>
              <a:t>s listas telefônicas e o operador de informações serão substituídos por serviços de diretório on-line para procurar números de telefone, endereço de rede e assim por diante.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Na França, a maioria dos telefones que assinam já tem um terminal PTT para essa finalidade.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Para evitar o caos, ISO e CCITT estão desenvolvendo padrões para esses serviços de diretório.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1"/>
          <p:cNvSpPr txBox="1"/>
          <p:nvPr>
            <p:ph idx="1" type="body"/>
          </p:nvPr>
        </p:nvSpPr>
        <p:spPr>
          <a:xfrm>
            <a:off x="311700" y="552575"/>
            <a:ext cx="85206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 ideia básica do serviço de diretório OSI é permitir que os usuários pesquisem o nome com base nos atributos.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Por exemplo, pode-se perguntar o número de uma pessoa chamada Hudson trabalhando no escritório de vendas da IBM em Los Angeles.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Para acomodar as convenções de países diferentes, bem como os serviços de diretórios privados (catálogos telefônicos da empresa), os serviços de diretório consistem em uma hierarquia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Questões de projeto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832300" cy="3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Outras aplicações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Serviço de Diretório</a:t>
            </a:r>
            <a:endParaRPr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Encontrar o endereço de rede de pessoas e serviços na rede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Entrada Remota de Jobs</a:t>
            </a:r>
            <a:endParaRPr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Usuário usa um computador executa um job em outro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Telemática</a:t>
            </a:r>
            <a:endParaRPr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PT"/>
              <a:t>Serviços de informação pública para uso no lar e no escritório.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116" y="0"/>
            <a:ext cx="61241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3"/>
          <p:cNvSpPr txBox="1"/>
          <p:nvPr>
            <p:ph idx="1" type="body"/>
          </p:nvPr>
        </p:nvSpPr>
        <p:spPr>
          <a:xfrm>
            <a:off x="311700" y="50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Para procurar uma entrada, um usuário fornece um conjunto de atributos, como: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C= USA, ORG = SUN ,DEPT = R&amp;D,NAME = AL EINSTEIN.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Por exemplo, se houver dois AL Einstein em P &amp; D e os usuários quiserem o PSAP endereço daquele cujo ramal telefônico é 6144, a consulta poderia ser formulada adicionando EXT = 6144.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4"/>
          <p:cNvSpPr txBox="1"/>
          <p:nvPr>
            <p:ph idx="1" type="body"/>
          </p:nvPr>
        </p:nvSpPr>
        <p:spPr>
          <a:xfrm>
            <a:off x="311700" y="49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Uma entrada consiste em um conjunto de atributos e uma lista de controle de acesso.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 lista de controle de acesso determina quem pode ler a entrada e quem pode modificá-la.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Em algumas situações, os usuários podem modificar sua entrada própria e, em outros, somente a organização pode fazê-lo.Cada atributo tem quatro propriedades: um tipo</a:t>
            </a:r>
            <a:r>
              <a:rPr lang="pt-PT"/>
              <a:t>, </a:t>
            </a:r>
            <a:r>
              <a:rPr lang="pt-PT"/>
              <a:t>uma interpretação</a:t>
            </a:r>
            <a:r>
              <a:rPr lang="pt-PT"/>
              <a:t>, </a:t>
            </a:r>
            <a:r>
              <a:rPr lang="pt-PT"/>
              <a:t>um qualificador </a:t>
            </a:r>
            <a:r>
              <a:rPr lang="pt-PT"/>
              <a:t>e</a:t>
            </a:r>
            <a:r>
              <a:rPr lang="pt-PT"/>
              <a:t> </a:t>
            </a:r>
            <a:r>
              <a:rPr lang="pt-PT"/>
              <a:t>um </a:t>
            </a:r>
            <a:r>
              <a:rPr lang="pt-PT"/>
              <a:t>valor.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idx="1" type="body"/>
          </p:nvPr>
        </p:nvSpPr>
        <p:spPr>
          <a:xfrm>
            <a:off x="311700" y="434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 tipo de atributo pode ser uma string ou integer ou outro tipo de dados.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As interpretações dizem algo sobre como interpretar o valor, por exemplo, letras maiúsculas e minúsculas devem ser consideradas iguais ao procurar por correspondências.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 qualificador informa se o atributo é ou não herdado por todos os seus subordinados na árvore, se o atributo é obrigatório, opcional ou proibido em consultas ou outras coisas.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Um atributo (Ou uma sequência de atributos) em cada diretório é obrigatório e é chamado de chave. O valor é a string ou o valor numérico do atributo.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 sistema de diretórios também fornece muitos outros recursos além do que esses citados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7"/>
          <p:cNvSpPr txBox="1"/>
          <p:nvPr>
            <p:ph idx="1" type="body"/>
          </p:nvPr>
        </p:nvSpPr>
        <p:spPr>
          <a:xfrm>
            <a:off x="203525" y="1034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Por exemplo, uma entrada pode mapear para uma lista de valores, em vez de apenas uma.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Esse recurso é útil para criar listas de discussão. Outro recurso é a capacidade de fornecer aliases, o que significa que uma entrada pode ter dois ou mais superiores.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As aliases possibilitam localizar entradas por organização, geograficamente e por outras formas.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8"/>
          <p:cNvSpPr txBox="1"/>
          <p:nvPr>
            <p:ph type="title"/>
          </p:nvPr>
        </p:nvSpPr>
        <p:spPr>
          <a:xfrm>
            <a:off x="223175" y="108175"/>
            <a:ext cx="8520600" cy="13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Transferência de trabalho e gerenciamento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JTM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Em muitas grandes organizações, os indivíduos têm computadores pessoais ou estações de trabalho em suas mesas.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Os departamentos têm minicomputadores e a organização como um todo tem um centro de computação com mainframes, supercomputadores e outros equipamentos caros.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9"/>
          <p:cNvSpPr txBox="1"/>
          <p:nvPr>
            <p:ph idx="1" type="body"/>
          </p:nvPr>
        </p:nvSpPr>
        <p:spPr>
          <a:xfrm>
            <a:off x="311700" y="572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U</a:t>
            </a:r>
            <a:r>
              <a:rPr lang="pt-PT"/>
              <a:t>m indivíduo prepara algum trabalho em seu computador pessoal  que deve ser executado em um mainframe usando arquivos localizados no minicomputador de seu departamento, com os resultados a serem enviados para o computador pessoal.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 aplicativo que gerencia esse tipo de entrada de trabalho remoto é chamado JTM(Job Transfer and Management).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0"/>
          <p:cNvSpPr txBox="1"/>
          <p:nvPr>
            <p:ph idx="1" type="body"/>
          </p:nvPr>
        </p:nvSpPr>
        <p:spPr>
          <a:xfrm>
            <a:off x="360850" y="80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O</a:t>
            </a:r>
            <a:r>
              <a:rPr lang="pt-PT"/>
              <a:t> software JTM deve organizar esse programa e todos os seus arquivos de entrada acabam na máquina onde o trabalho será executado.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As especificações de trabalho podem consistir em vários trabalhos, portanto, todo esse processo pode ter que ser repetido várias vezes.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1"/>
          <p:cNvSpPr txBox="1"/>
          <p:nvPr>
            <p:ph idx="1" type="body"/>
          </p:nvPr>
        </p:nvSpPr>
        <p:spPr>
          <a:xfrm>
            <a:off x="164175" y="0"/>
            <a:ext cx="8520600" cy="49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pt-PT" sz="1800"/>
              <a:t>Enviar uma solicitação para cada máquina que contém um arquivo e direcionar essa máquina para enviar o arquivo para a máquina do iniciador.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PT" sz="1800"/>
              <a:t>A máquina iniciadora direcione a outra máquina para enviar arquivos diretamente para a máquina de execução, por exemplo, coloque-os em um diretório criado para esse fim.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PT" sz="1800"/>
              <a:t>Fazer com que a especificação de trabalho seja movida para um dos arquivos de entrada da máquina, captar os arquivos necessários e depois passar para a próxima máquina. Essa migração continua até que todos os arquivos tenham sido coletados, momento em que toda a parte avança para a máquina de execução.</a:t>
            </a:r>
            <a:endParaRPr sz="1800"/>
          </a:p>
        </p:txBody>
      </p:sp>
      <p:sp>
        <p:nvSpPr>
          <p:cNvPr id="588" name="Google Shape;588;p101"/>
          <p:cNvSpPr txBox="1"/>
          <p:nvPr/>
        </p:nvSpPr>
        <p:spPr>
          <a:xfrm>
            <a:off x="334400" y="80650"/>
            <a:ext cx="89103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Formas de organizar programas</a:t>
            </a:r>
            <a:r>
              <a:rPr lang="pt-PT" sz="3000"/>
              <a:t> </a:t>
            </a:r>
            <a:r>
              <a:rPr lang="pt-PT" sz="3000"/>
              <a:t>e</a:t>
            </a:r>
            <a:r>
              <a:rPr lang="pt-PT" sz="3000"/>
              <a:t> </a:t>
            </a:r>
            <a:r>
              <a:rPr lang="pt-PT" sz="3000"/>
              <a:t>arquivos: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Questões de projeto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333400" cy="3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Elementos de serviço OSI: ASCE e CCR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Padroniza a gerência de conexões e coordena as atividades entre três ou mais partes.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PT"/>
              <a:t> Usa blocos básicos de construção.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2"/>
          <p:cNvSpPr txBox="1"/>
          <p:nvPr>
            <p:ph idx="1" type="body"/>
          </p:nvPr>
        </p:nvSpPr>
        <p:spPr>
          <a:xfrm>
            <a:off x="154325" y="287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É importante perceber que a JTM não sabe nada sobre o conteúdo arquivos, a linguagem de controles de trabalho ou a natureza do processamento.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Sua função é fazer com que os arquivos de entrada sejam coletados, fazer com que os programas sejam enviados para execução e os arquivos de resultados sejam depositados onde deveriam estar.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PT"/>
              <a:t>Ele sabe tão pouco sobre a natureza do processamento quanto o FTAM faz com relação aos arquivos que ele transfere.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3"/>
          <p:cNvSpPr txBox="1"/>
          <p:nvPr>
            <p:ph idx="1" type="body"/>
          </p:nvPr>
        </p:nvSpPr>
        <p:spPr>
          <a:xfrm>
            <a:off x="252700" y="198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Para projetar um serviço JTM, vários problemas devem ser resolvidos. Por um lado, todo sistema envolvido em um trabalho deve ter um nome único, para que não haja ambigüidade.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Se os trabalhos podem passar por redes públicas, cada sistema precisa de um nome único mundial.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Um segundo problema é a autenticação.Quando o JTM solicita um arquivo de entrada em nome de um usuário, como o sistema de arquivos que contém o arquivo sabe se o usuário tem permissão para acessar o arquivo?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800"/>
              <a:t>Como a máquina que eventualmente executa o trabalho sabe para quem cobrar pelo tempo de CPU?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4"/>
          <p:cNvSpPr txBox="1"/>
          <p:nvPr>
            <p:ph idx="1" type="body"/>
          </p:nvPr>
        </p:nvSpPr>
        <p:spPr>
          <a:xfrm>
            <a:off x="311700" y="66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Estas são questões muito interessantes que só podem ser resolvidas de forma definitiva usando técnicas criptográficas, como assinaturas digitais.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 Na prática, os métodos de autenticação usados, como senhas ou confiar em todos são fracos.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Finalmente, além de gerenciar o movimento dos trabalhos de arquivos, a JTM é responsável por monitorar o progresso e relatá-lo. Quando trabalhos complexos são enviados, os usuários estão freqüentemente interessados ​​em saber que JTM pode fornecer relatórios de progresso enviando arquivos de relatório ao iniciador após as etapas designadas terem sido concluídas.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Armazenamento e transferência de imagem</a:t>
            </a:r>
            <a:endParaRPr/>
          </a:p>
        </p:txBody>
      </p:sp>
      <p:sp>
        <p:nvSpPr>
          <p:cNvPr id="609" name="Google Shape;609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À medida que a tela de alta resolução se torna mais comum, haverá um  aumento correspondente no número de pessoas e aplicativos interessados ​​em transmitir imagens como se fossem arquivos de texto.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/>
              <a:t>Por esse motivo, uma quantidade considerável de trabalho foi feita na padronização de representações de imagens para que as imagens possam ser transferidas entre diferentes locais, diferentes aplicações e diferentes equipamentos do fornecedor.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6"/>
          <p:cNvSpPr txBox="1"/>
          <p:nvPr>
            <p:ph idx="1" type="body"/>
          </p:nvPr>
        </p:nvSpPr>
        <p:spPr>
          <a:xfrm>
            <a:off x="311700" y="100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/>
              <a:t>Antes de começar, devemos deixar claro que estamos discutindo o armazenamento e a transmissão de desenhos de linha, e não de fotografias. As aplicações típicas são esquemas elétricos, circuitos VLSI e esquemas arquitetônicos.Todas as figuras são desenhos em linha: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15" name="Google Shape;61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95800"/>
            <a:ext cx="8839203" cy="111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7"/>
          <p:cNvSpPr txBox="1"/>
          <p:nvPr>
            <p:ph idx="1" type="body"/>
          </p:nvPr>
        </p:nvSpPr>
        <p:spPr>
          <a:xfrm>
            <a:off x="262525" y="414875"/>
            <a:ext cx="8520600" cy="43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 sz="1800">
                <a:solidFill>
                  <a:srgbClr val="000000"/>
                </a:solidFill>
              </a:rPr>
              <a:t>Polilinha:</a:t>
            </a:r>
            <a:r>
              <a:rPr lang="pt-PT" sz="1800"/>
              <a:t> Sequência de um ou mais segmentos de linha especificados por uma sequência de pares (x, y).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 sz="1800">
                <a:solidFill>
                  <a:srgbClr val="000000"/>
                </a:solidFill>
              </a:rPr>
              <a:t>Arco Elíptico:</a:t>
            </a:r>
            <a:r>
              <a:rPr lang="pt-PT" sz="1800"/>
              <a:t> </a:t>
            </a:r>
            <a:r>
              <a:rPr lang="pt-PT" sz="1800"/>
              <a:t>Ele pode ser descrito dando-se as coordenadas de seus focos, o comprimento do eixo maior e os ângulos inicial e final do arco.Um círculo é um caso especial de uma elipse, com ambos os focos na mesma posição.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 sz="1800">
                <a:solidFill>
                  <a:srgbClr val="000000"/>
                </a:solidFill>
              </a:rPr>
              <a:t>Polímero:</a:t>
            </a:r>
            <a:r>
              <a:rPr lang="pt-PT" sz="1800"/>
              <a:t> Sequência de pontos, como uma polilinha, exceto que eles não estão conectados. Os itens desenhados em cada coordenada podem ser pontos, quadrados, círculos ou outras figuras geométricas.</a:t>
            </a:r>
            <a:endParaRPr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8"/>
          <p:cNvSpPr txBox="1"/>
          <p:nvPr/>
        </p:nvSpPr>
        <p:spPr>
          <a:xfrm>
            <a:off x="0" y="1219475"/>
            <a:ext cx="905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pt-PT" sz="1800"/>
              <a:t>Polígono Preenchido:</a:t>
            </a:r>
            <a:r>
              <a:rPr lang="pt-PT" sz="1800">
                <a:solidFill>
                  <a:schemeClr val="dk2"/>
                </a:solidFill>
              </a:rPr>
              <a:t> é uma figura fechada formada pela especificação de uma polilinha que retorna ao ponto inicial.O polígono pode ser preenchido com uma cor sólida, tracejado, linhas, pontos ou variedade de outras texturas</a:t>
            </a:r>
            <a:r>
              <a:rPr lang="pt-PT" sz="1800"/>
              <a:t>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pt-PT" sz="1800"/>
              <a:t>Elipse Preenchida:</a:t>
            </a:r>
            <a:r>
              <a:rPr lang="pt-PT" sz="1800">
                <a:solidFill>
                  <a:schemeClr val="dk2"/>
                </a:solidFill>
              </a:rPr>
              <a:t> é como um polígono preenchido, exceto que é uma elipse que é preenchida, em vez de um polígono.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pt-PT" sz="1800"/>
              <a:t>Matriz de células:</a:t>
            </a:r>
            <a:r>
              <a:rPr lang="pt-PT" sz="1800">
                <a:solidFill>
                  <a:schemeClr val="dk2"/>
                </a:solidFill>
              </a:rPr>
              <a:t> é uma coleção de retângulos preenchidos com algum padrão. As células podem ser combinadas para dar imagens complexas.</a:t>
            </a:r>
            <a:endParaRPr sz="18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Teletexto e Videotex são dois novos serviços da era da informação que em breve serão difundidos entre usuários domésticos e empresariais.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O teletexto é um serviço único no qual as páginas de informação de uma base de dados central são transmitidas num sinal de televisão normal.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Um simples protocolo de transferência de arquivos é tudo o que é necessário na camada de aplicação(Teletexto).</a:t>
            </a:r>
            <a:endParaRPr/>
          </a:p>
        </p:txBody>
      </p:sp>
      <p:sp>
        <p:nvSpPr>
          <p:cNvPr id="631" name="Google Shape;631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Teletexto e Videotex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0"/>
          <p:cNvSpPr txBox="1"/>
          <p:nvPr>
            <p:ph idx="1" type="body"/>
          </p:nvPr>
        </p:nvSpPr>
        <p:spPr>
          <a:xfrm>
            <a:off x="311700" y="542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</a:rPr>
              <a:t>O serviço oferece uma gama de informação textual, normalmente inclui informações nacionais, internacionais e desportiva, previsão do tempo, programação dos canais e alguns jogos simples. Legendas para deficientes auditivos são também possíveis através do teletexto.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37" name="Google Shape;63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488" y="1971825"/>
            <a:ext cx="5605726" cy="22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11"/>
          <p:cNvSpPr txBox="1"/>
          <p:nvPr/>
        </p:nvSpPr>
        <p:spPr>
          <a:xfrm>
            <a:off x="43200" y="96450"/>
            <a:ext cx="9057600" cy="49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pt-PT" sz="2000">
                <a:solidFill>
                  <a:srgbClr val="434343"/>
                </a:solidFill>
              </a:rPr>
              <a:t>Uma parte da largura de banda do sinal é desperdiçada, enquanto os feixes de elétrons nos aparelhos de televisão são acionados no retraço horizontal ou vertical.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pt-PT" sz="2000">
                <a:solidFill>
                  <a:srgbClr val="434343"/>
                </a:solidFill>
              </a:rPr>
              <a:t>Largura de banda de 8k bytes/seg e págs. com 20 linhas de 40 caracteres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pt-PT" sz="2000">
                <a:solidFill>
                  <a:srgbClr val="434343"/>
                </a:solidFill>
              </a:rPr>
              <a:t>Pode transmitir 10 páginas em um segundo.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pt-PT" sz="2000">
                <a:solidFill>
                  <a:srgbClr val="434343"/>
                </a:solidFill>
              </a:rPr>
              <a:t>Usuários digitam o número da página em um teclado anexado ao decodificador de teletexto. Na próxima vez que a página for transmitida (e a cada vez, também), ela será reproduzida no ar e exibida na tela.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